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CD9F22-2D19-4439-9BCF-B43FD53A18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DD1E28-20A6-41E0-BE93-ECA19919F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A7AA5F-658E-4924-BB07-B121DF2C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FBD57B-1860-4CA2-9E64-98120AC29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F298C5-9DA1-4DEA-82A3-9AEB0B50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73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82B6FC-AEDC-48EC-9184-796C9976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B93244-AE1C-495C-9957-65C9600BA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76F68-874C-4B89-A6CB-9851AD08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B2CCE-CA95-4C44-9099-16338818F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B3BE2-975D-4255-84D7-89E2F26F1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81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2D9477D-461C-4665-A8A5-CF4D46895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888BA4-25E9-4463-8347-723F6AB14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F4FFCE-826B-4BDB-A224-8CCA85156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F634B7-0288-4D5F-9141-C6B4B4893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EF1AE0-4559-433D-A0EE-C696D82F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1705A-36AF-470B-BC83-5C04B2B3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F77718-D48D-48AF-877B-E43289FB0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B31232-5027-43B0-BA4A-0EF6FB09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DD9B23-5CA3-4651-845E-0583D23C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54FD71-FF25-4B50-B4BE-4E69D54C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25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A6A4FD-7DBC-4729-B316-5A7E9C61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1C40F9-AB12-4EC5-BE1D-E919D75AC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795F49-D312-49B5-8D9E-7F72BED4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6E837E-9DDD-45BA-8AB4-F56859AAD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BF2EE1-237A-42A7-A8AA-F8ECC16D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29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32BBA2-875C-4CC8-810F-3A211D7C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0A7DB4-5CDC-4A06-A8CD-3898B8EBA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3479D8-B792-40C3-B767-8430BD63F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D08628-E857-4DD8-A1DF-62F946890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7C030B-3F67-4BE4-A53C-828AE75E9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C48620-FF06-4716-8295-6AEBA8F23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17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EC26F4-035E-4C67-93F1-F7DEF3A6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4BBBE3-40A2-4810-A7BB-AEEC30568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0E50AF-7E8E-40EE-9EF4-6251AE5BF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6A83C60-5F36-47BF-8532-FB1701A4F2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72BC67D-5AB1-4B6A-90E4-C00B1E441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19DCDF-CB07-42B8-8A64-E139BA8C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06184E-E099-4552-A3D1-40AB9A803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1F0EEB-5008-41DD-A487-5869878FB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59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1DED8-5C99-4AE4-8069-DEA95B75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8842B9B-3DD5-49F9-8ADC-05838143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D813C7-9099-4536-A82F-1D19D59D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92C913-0D88-4F32-B2F3-1C336E06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25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425D748-5906-405E-A597-5E3F004A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AA93A5-6BEE-44E3-9DFF-0E8C0903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1A1435-F73B-46C9-A3D1-85AE1C79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61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C61E73-EEB0-4E31-B379-55CE19AE2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E04C75-85A1-4446-9113-7FB73F7E7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08C7C1-E0C2-4A16-8779-BB2B5E1F1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D5E2F8-28AC-4597-814B-7C89CA4D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FEF2DF-4A4F-41FD-8A83-4AABB4625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1C677C-C888-41D7-9CE0-90FB9287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41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4F31-E95D-4E73-9737-F1CD63D7C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991211-7371-4D8C-8324-5D0B4B42D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EBE598-1E76-42DE-B68A-787759D0B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079926-C33E-417C-892C-690FE4FD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FC82B0-BB0B-49D8-B865-D0F11B92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7B6EDA-6ACB-4997-A65E-981B97B59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441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BDF799-FBB0-4E49-A444-B52C29EC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724623-C02E-4944-B758-079F1D4C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79869F-21FA-4AE7-A758-31488A5DA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7AFCC-4146-42D7-B05E-340DB66DFD2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59F1B3-00AA-4167-BC92-251E5A906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1E7863-BE75-4470-AEE9-2905998EA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6697-952D-43CC-927E-E46B10A028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22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BE006A-ADAF-4B72-8B39-B1898E7228A0}"/>
              </a:ext>
            </a:extLst>
          </p:cNvPr>
          <p:cNvSpPr/>
          <p:nvPr/>
        </p:nvSpPr>
        <p:spPr>
          <a:xfrm>
            <a:off x="2056571" y="311925"/>
            <a:ext cx="8308955" cy="250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この欄は父、母又はその法定代理人である届出人が記載してください。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A6BAD48A-3C2C-454E-9308-6AC472134B7F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0365526" y="437046"/>
            <a:ext cx="1616865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E2BC26-5351-4622-B856-EB0A638DAFCD}"/>
              </a:ext>
            </a:extLst>
          </p:cNvPr>
          <p:cNvSpPr/>
          <p:nvPr/>
        </p:nvSpPr>
        <p:spPr>
          <a:xfrm>
            <a:off x="240210" y="811670"/>
            <a:ext cx="3489000" cy="58707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700"/>
              </a:lnSpc>
            </a:pPr>
            <a:r>
              <a:rPr kumimoji="1" lang="ja-JP" altLang="en-US" sz="16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明朝" panose="02020609040205080304" pitchFamily="17" charset="-128"/>
                <a:ea typeface="ＭＳ 明朝" panose="02020609040205080304" pitchFamily="17" charset="-128"/>
              </a:rPr>
              <a:t>地方公共団体情報システム機構　宛</a:t>
            </a:r>
            <a:endParaRPr kumimoji="1" lang="en-US" altLang="ja-JP" sz="16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6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明朝" panose="02020609040205080304" pitchFamily="17" charset="-128"/>
                <a:ea typeface="ＭＳ 明朝" panose="02020609040205080304" pitchFamily="17" charset="-128"/>
              </a:rPr>
              <a:t>（出生届の届出地市区町村長　宛）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0BA4E2DD-E871-4E8A-B339-078D7B85C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612513"/>
              </p:ext>
            </p:extLst>
          </p:nvPr>
        </p:nvGraphicFramePr>
        <p:xfrm>
          <a:off x="209609" y="2621142"/>
          <a:ext cx="10997030" cy="200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8215">
                  <a:extLst>
                    <a:ext uri="{9D8B030D-6E8A-4147-A177-3AD203B41FA5}">
                      <a16:colId xmlns:a16="http://schemas.microsoft.com/office/drawing/2014/main" val="3368348270"/>
                    </a:ext>
                  </a:extLst>
                </a:gridCol>
                <a:gridCol w="536802">
                  <a:extLst>
                    <a:ext uri="{9D8B030D-6E8A-4147-A177-3AD203B41FA5}">
                      <a16:colId xmlns:a16="http://schemas.microsoft.com/office/drawing/2014/main" val="2334244757"/>
                    </a:ext>
                  </a:extLst>
                </a:gridCol>
                <a:gridCol w="509342">
                  <a:extLst>
                    <a:ext uri="{9D8B030D-6E8A-4147-A177-3AD203B41FA5}">
                      <a16:colId xmlns:a16="http://schemas.microsoft.com/office/drawing/2014/main" val="4111063305"/>
                    </a:ext>
                  </a:extLst>
                </a:gridCol>
                <a:gridCol w="499911">
                  <a:extLst>
                    <a:ext uri="{9D8B030D-6E8A-4147-A177-3AD203B41FA5}">
                      <a16:colId xmlns:a16="http://schemas.microsoft.com/office/drawing/2014/main" val="2825426357"/>
                    </a:ext>
                  </a:extLst>
                </a:gridCol>
                <a:gridCol w="528208">
                  <a:extLst>
                    <a:ext uri="{9D8B030D-6E8A-4147-A177-3AD203B41FA5}">
                      <a16:colId xmlns:a16="http://schemas.microsoft.com/office/drawing/2014/main" val="847028736"/>
                    </a:ext>
                  </a:extLst>
                </a:gridCol>
                <a:gridCol w="770537">
                  <a:extLst>
                    <a:ext uri="{9D8B030D-6E8A-4147-A177-3AD203B41FA5}">
                      <a16:colId xmlns:a16="http://schemas.microsoft.com/office/drawing/2014/main" val="1791598741"/>
                    </a:ext>
                  </a:extLst>
                </a:gridCol>
                <a:gridCol w="2694462">
                  <a:extLst>
                    <a:ext uri="{9D8B030D-6E8A-4147-A177-3AD203B41FA5}">
                      <a16:colId xmlns:a16="http://schemas.microsoft.com/office/drawing/2014/main" val="3077369508"/>
                    </a:ext>
                  </a:extLst>
                </a:gridCol>
                <a:gridCol w="521074">
                  <a:extLst>
                    <a:ext uri="{9D8B030D-6E8A-4147-A177-3AD203B41FA5}">
                      <a16:colId xmlns:a16="http://schemas.microsoft.com/office/drawing/2014/main" val="1416097049"/>
                    </a:ext>
                  </a:extLst>
                </a:gridCol>
                <a:gridCol w="434228">
                  <a:extLst>
                    <a:ext uri="{9D8B030D-6E8A-4147-A177-3AD203B41FA5}">
                      <a16:colId xmlns:a16="http://schemas.microsoft.com/office/drawing/2014/main" val="3392510430"/>
                    </a:ext>
                  </a:extLst>
                </a:gridCol>
                <a:gridCol w="448702">
                  <a:extLst>
                    <a:ext uri="{9D8B030D-6E8A-4147-A177-3AD203B41FA5}">
                      <a16:colId xmlns:a16="http://schemas.microsoft.com/office/drawing/2014/main" val="1158230989"/>
                    </a:ext>
                  </a:extLst>
                </a:gridCol>
                <a:gridCol w="535549">
                  <a:extLst>
                    <a:ext uri="{9D8B030D-6E8A-4147-A177-3AD203B41FA5}">
                      <a16:colId xmlns:a16="http://schemas.microsoft.com/office/drawing/2014/main" val="672051366"/>
                    </a:ext>
                  </a:extLst>
                </a:gridCol>
              </a:tblGrid>
              <a:tr h="35459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①利用者証明用電子証明書暗証番号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72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②住民基本台帳用暗証番号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【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必須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③券面事項入力補助用暗証番号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【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必須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9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④個人番号カード送付先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住所地以外への送付を希望する場合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355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⑤住所地において個人番号カードの送付を受ける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ことができない理由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077090"/>
                  </a:ext>
                </a:extLst>
              </a:tr>
              <a:tr h="32983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⑥</a:t>
                      </a:r>
                      <a:r>
                        <a:rPr kumimoji="1" lang="zh-TW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連絡先電話番号</a:t>
                      </a:r>
                      <a:r>
                        <a:rPr kumimoji="1" lang="en-US" altLang="zh-TW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【</a:t>
                      </a:r>
                      <a:r>
                        <a:rPr kumimoji="1" lang="zh-TW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必須</a:t>
                      </a:r>
                      <a:r>
                        <a:rPr kumimoji="1" lang="en-US" altLang="zh-TW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62639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5BC4E98-2975-47AD-B9F7-C34B9FC9C34B}"/>
              </a:ext>
            </a:extLst>
          </p:cNvPr>
          <p:cNvSpPr/>
          <p:nvPr/>
        </p:nvSpPr>
        <p:spPr>
          <a:xfrm>
            <a:off x="-126961" y="1717078"/>
            <a:ext cx="11991677" cy="3303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7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明朝" panose="02020609040205080304" pitchFamily="17" charset="-128"/>
                <a:ea typeface="ＭＳ 明朝" panose="02020609040205080304" pitchFamily="17" charset="-128"/>
              </a:rPr>
              <a:t>　申請にあたり、以下について記入してください。</a:t>
            </a:r>
            <a:endParaRPr kumimoji="1" lang="en-US" altLang="ja-JP" sz="1700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E958E58-36DF-4540-B505-B4DB9C4499EE}"/>
              </a:ext>
            </a:extLst>
          </p:cNvPr>
          <p:cNvSpPr txBox="1"/>
          <p:nvPr/>
        </p:nvSpPr>
        <p:spPr>
          <a:xfrm>
            <a:off x="6460739" y="2668275"/>
            <a:ext cx="38838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利用者証明用電子証明書の発行を希望しない 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31FC4FE-92BF-4A6E-AFB4-814A9CC5114E}"/>
              </a:ext>
            </a:extLst>
          </p:cNvPr>
          <p:cNvSpPr/>
          <p:nvPr/>
        </p:nvSpPr>
        <p:spPr>
          <a:xfrm>
            <a:off x="94480" y="2157283"/>
            <a:ext cx="12192000" cy="546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☑氏名、住所、生年月日、性別は出生届に記載された内容と同じです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☑住所地又は住所地以外の希望した送付先にて確実に個人番号カードを受けとれます</a:t>
            </a:r>
          </a:p>
          <a:p>
            <a:endParaRPr kumimoji="1" lang="en-US" altLang="ja-JP" sz="1600" u="sng" dirty="0">
              <a:solidFill>
                <a:schemeClr val="bg1"/>
              </a:solidFill>
              <a:uFill>
                <a:solidFill>
                  <a:schemeClr val="tx1"/>
                </a:solidFill>
              </a:u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54A32F-2E88-4672-AB03-48E8223CAA37}"/>
              </a:ext>
            </a:extLst>
          </p:cNvPr>
          <p:cNvSpPr/>
          <p:nvPr/>
        </p:nvSpPr>
        <p:spPr>
          <a:xfrm>
            <a:off x="6211049" y="919216"/>
            <a:ext cx="5440068" cy="310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個人番号カード交付申請書　兼　電子証明書発行申請書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A39FED1-5C80-4005-B01C-28D1689DB9BC}"/>
              </a:ext>
            </a:extLst>
          </p:cNvPr>
          <p:cNvSpPr txBox="1"/>
          <p:nvPr/>
        </p:nvSpPr>
        <p:spPr>
          <a:xfrm>
            <a:off x="6211049" y="1288717"/>
            <a:ext cx="544006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(</a:t>
            </a:r>
            <a:r>
              <a:rPr kumimoji="1" lang="ja-JP" altLang="en-US" dirty="0"/>
              <a:t>お子様の</a:t>
            </a:r>
            <a:r>
              <a:rPr kumimoji="1" lang="en-US" altLang="ja-JP" dirty="0"/>
              <a:t>)</a:t>
            </a:r>
            <a:r>
              <a:rPr kumimoji="1" lang="ja-JP" altLang="en-US" dirty="0"/>
              <a:t>氏名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BC953C8-6DEB-42BC-BBEF-E9D5D739C732}"/>
              </a:ext>
            </a:extLst>
          </p:cNvPr>
          <p:cNvSpPr/>
          <p:nvPr/>
        </p:nvSpPr>
        <p:spPr>
          <a:xfrm>
            <a:off x="209609" y="5392738"/>
            <a:ext cx="10983183" cy="11804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注）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①利用者証明用電子証明書を利用するための暗証番号です。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利用者証明用電子証明書･･･インターネットを閲覧する際などに、利用者本人であることを証明する仕組みであり、健康保険証としての利用などに必要です。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　　　　　 </a:t>
            </a:r>
            <a:r>
              <a:rPr kumimoji="1" lang="ja-JP" altLang="en-US" sz="12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明朝" panose="02020609040205080304" pitchFamily="17" charset="-128"/>
                <a:ea typeface="ＭＳ 明朝" panose="02020609040205080304" pitchFamily="17" charset="-128"/>
              </a:rPr>
              <a:t>利用者証明用電子証明書の発行を希望しない場合、①の欄に暗証番号は記入せず、</a:t>
            </a:r>
            <a:r>
              <a:rPr kumimoji="1" lang="ja-JP" altLang="en-US" sz="1200" dirty="0">
                <a:solidFill>
                  <a:sysClr val="windowText" lastClr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□</a:t>
            </a:r>
            <a:r>
              <a:rPr kumimoji="1" lang="ja-JP" altLang="en-US" sz="1200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明朝" panose="02020609040205080304" pitchFamily="17" charset="-128"/>
                <a:ea typeface="ＭＳ 明朝" panose="02020609040205080304" pitchFamily="17" charset="-128"/>
              </a:rPr>
              <a:t>に✓をつけてください。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②住民票コードをテキストデータとして利用するための暗証番号です。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③個人番号や基本４情報を確認し、テキストデータとして利用するための暗証番号です。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④個人番号カードは、簡易書留等により住所地へ送付されます。住所地以外の地を個人番号カードの送付先とする場合のみ記載してください。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出生届、出生証明書に記載された事項は、この申請にも用いられます。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電子証明書について、氏名のコンピューター入力に際して画面上に正確に表示されない文字（代替対象文字）は、代替文字に置き換わります。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代替文字を変更したい場合は、個人番号カードの交付後に、住所地市区町村長へその旨を申し出てください。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88956AB6-9EC7-4626-BE1A-5E1E66639A3D}"/>
              </a:ext>
            </a:extLst>
          </p:cNvPr>
          <p:cNvCxnSpPr>
            <a:cxnSpLocks/>
          </p:cNvCxnSpPr>
          <p:nvPr/>
        </p:nvCxnSpPr>
        <p:spPr>
          <a:xfrm>
            <a:off x="3729210" y="4627381"/>
            <a:ext cx="28588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4F6BFA1-FE50-4223-83BA-F94D8F60E223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09609" y="421985"/>
            <a:ext cx="1846962" cy="1506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38BBDF6-843B-4241-BADE-5E82E45AC12E}"/>
              </a:ext>
            </a:extLst>
          </p:cNvPr>
          <p:cNvCxnSpPr>
            <a:cxnSpLocks/>
          </p:cNvCxnSpPr>
          <p:nvPr/>
        </p:nvCxnSpPr>
        <p:spPr>
          <a:xfrm>
            <a:off x="11206639" y="2963519"/>
            <a:ext cx="0" cy="8683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D998321-D636-4B0E-8654-C3F1E7F7B601}"/>
              </a:ext>
            </a:extLst>
          </p:cNvPr>
          <p:cNvSpPr/>
          <p:nvPr/>
        </p:nvSpPr>
        <p:spPr>
          <a:xfrm>
            <a:off x="6223306" y="2656552"/>
            <a:ext cx="245325" cy="2202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ts val="1800"/>
              </a:lnSpc>
            </a:pPr>
            <a:endParaRPr kumimoji="1" lang="ja-JP" altLang="en-US" sz="2000" b="1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828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E862C5D-0370-442C-A1D7-C4138557056C}"/>
              </a:ext>
            </a:extLst>
          </p:cNvPr>
          <p:cNvSpPr/>
          <p:nvPr/>
        </p:nvSpPr>
        <p:spPr>
          <a:xfrm>
            <a:off x="1683327" y="997527"/>
            <a:ext cx="4094018" cy="180801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ts val="1800"/>
              </a:lnSpc>
            </a:pPr>
            <a:endParaRPr kumimoji="1" lang="ja-JP" altLang="en-US" sz="2000" b="1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フローチャート: 代替処理 3">
            <a:extLst>
              <a:ext uri="{FF2B5EF4-FFF2-40B4-BE49-F238E27FC236}">
                <a16:creationId xmlns:a16="http://schemas.microsoft.com/office/drawing/2014/main" id="{4744C18F-3836-4CCE-A083-9E5D37C648A1}"/>
              </a:ext>
            </a:extLst>
          </p:cNvPr>
          <p:cNvSpPr/>
          <p:nvPr/>
        </p:nvSpPr>
        <p:spPr>
          <a:xfrm>
            <a:off x="245919" y="70340"/>
            <a:ext cx="11700162" cy="2348257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dk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800" b="1" u="sng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※記載いただく内容について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ja-JP" sz="18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・お子様の氏名と①、②、③、⑥は必ず記載ください。</a:t>
            </a:r>
            <a:endParaRPr lang="en-US" altLang="ja-JP" sz="1800" b="1" kern="12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700"/>
              </a:lnSpc>
            </a:pP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ja-JP" altLang="ja-JP" sz="18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①について利用者証明用電子証明書の発行を希望しない場合は、暗証番号を記載せずにチェックをしてください。</a:t>
            </a:r>
            <a:r>
              <a:rPr lang="ja-JP" altLang="ja-JP" sz="1800" b="1" u="wavy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チェックされますと、マイナンバーカードの健康保険証利用ができなくなるためご注意下さい。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endParaRPr lang="en-US" altLang="ja-JP" sz="1800" b="1" kern="1200" dirty="0">
              <a:solidFill>
                <a:srgbClr val="000000"/>
              </a:solidFill>
              <a:effectLst/>
              <a:latin typeface="ＭＳ Ｐゴシック" panose="020B0600070205080204" pitchFamily="50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18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・①、②、③の暗証番号は全て数字４桁の番号となります。全て同じ番号でも設定いただけます。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ja-JP" sz="18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（</a:t>
            </a:r>
            <a:r>
              <a:rPr lang="ja-JP" altLang="ja-JP" sz="1800" b="1" u="wavy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申請書はご提出後、返却されません。お忘れのないようお控えください。</a:t>
            </a:r>
            <a:r>
              <a:rPr lang="ja-JP" altLang="ja-JP" sz="1800" b="1" kern="1200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）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l">
              <a:lnSpc>
                <a:spcPts val="1800"/>
              </a:lnSpc>
            </a:pPr>
            <a:endParaRPr kumimoji="1" lang="ja-JP" altLang="en-US" sz="2000" b="1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136D8B13-922A-4C1F-8BD5-18A4915A9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5849"/>
              </p:ext>
            </p:extLst>
          </p:nvPr>
        </p:nvGraphicFramePr>
        <p:xfrm>
          <a:off x="462827" y="4050536"/>
          <a:ext cx="10997030" cy="2005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8215">
                  <a:extLst>
                    <a:ext uri="{9D8B030D-6E8A-4147-A177-3AD203B41FA5}">
                      <a16:colId xmlns:a16="http://schemas.microsoft.com/office/drawing/2014/main" val="3368348270"/>
                    </a:ext>
                  </a:extLst>
                </a:gridCol>
                <a:gridCol w="536802">
                  <a:extLst>
                    <a:ext uri="{9D8B030D-6E8A-4147-A177-3AD203B41FA5}">
                      <a16:colId xmlns:a16="http://schemas.microsoft.com/office/drawing/2014/main" val="2334244757"/>
                    </a:ext>
                  </a:extLst>
                </a:gridCol>
                <a:gridCol w="509342">
                  <a:extLst>
                    <a:ext uri="{9D8B030D-6E8A-4147-A177-3AD203B41FA5}">
                      <a16:colId xmlns:a16="http://schemas.microsoft.com/office/drawing/2014/main" val="4111063305"/>
                    </a:ext>
                  </a:extLst>
                </a:gridCol>
                <a:gridCol w="499911">
                  <a:extLst>
                    <a:ext uri="{9D8B030D-6E8A-4147-A177-3AD203B41FA5}">
                      <a16:colId xmlns:a16="http://schemas.microsoft.com/office/drawing/2014/main" val="2825426357"/>
                    </a:ext>
                  </a:extLst>
                </a:gridCol>
                <a:gridCol w="528208">
                  <a:extLst>
                    <a:ext uri="{9D8B030D-6E8A-4147-A177-3AD203B41FA5}">
                      <a16:colId xmlns:a16="http://schemas.microsoft.com/office/drawing/2014/main" val="847028736"/>
                    </a:ext>
                  </a:extLst>
                </a:gridCol>
                <a:gridCol w="770537">
                  <a:extLst>
                    <a:ext uri="{9D8B030D-6E8A-4147-A177-3AD203B41FA5}">
                      <a16:colId xmlns:a16="http://schemas.microsoft.com/office/drawing/2014/main" val="1791598741"/>
                    </a:ext>
                  </a:extLst>
                </a:gridCol>
                <a:gridCol w="2694462">
                  <a:extLst>
                    <a:ext uri="{9D8B030D-6E8A-4147-A177-3AD203B41FA5}">
                      <a16:colId xmlns:a16="http://schemas.microsoft.com/office/drawing/2014/main" val="3077369508"/>
                    </a:ext>
                  </a:extLst>
                </a:gridCol>
                <a:gridCol w="521074">
                  <a:extLst>
                    <a:ext uri="{9D8B030D-6E8A-4147-A177-3AD203B41FA5}">
                      <a16:colId xmlns:a16="http://schemas.microsoft.com/office/drawing/2014/main" val="1416097049"/>
                    </a:ext>
                  </a:extLst>
                </a:gridCol>
                <a:gridCol w="434228">
                  <a:extLst>
                    <a:ext uri="{9D8B030D-6E8A-4147-A177-3AD203B41FA5}">
                      <a16:colId xmlns:a16="http://schemas.microsoft.com/office/drawing/2014/main" val="3392510430"/>
                    </a:ext>
                  </a:extLst>
                </a:gridCol>
                <a:gridCol w="448702">
                  <a:extLst>
                    <a:ext uri="{9D8B030D-6E8A-4147-A177-3AD203B41FA5}">
                      <a16:colId xmlns:a16="http://schemas.microsoft.com/office/drawing/2014/main" val="1158230989"/>
                    </a:ext>
                  </a:extLst>
                </a:gridCol>
                <a:gridCol w="535549">
                  <a:extLst>
                    <a:ext uri="{9D8B030D-6E8A-4147-A177-3AD203B41FA5}">
                      <a16:colId xmlns:a16="http://schemas.microsoft.com/office/drawing/2014/main" val="672051366"/>
                    </a:ext>
                  </a:extLst>
                </a:gridCol>
              </a:tblGrid>
              <a:tr h="354599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①利用者証明用電子証明書暗証番号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72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②住民基本台帳用暗証番号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【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必須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③券面事項入力補助用暗証番号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【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必須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9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④個人番号カード送付先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【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住所地以外への送付を希望する場合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355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⑤住所地において個人番号カードの送付を受ける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ことができない理由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077090"/>
                  </a:ext>
                </a:extLst>
              </a:tr>
              <a:tr h="32983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⑥</a:t>
                      </a:r>
                      <a:r>
                        <a:rPr kumimoji="1" lang="zh-TW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連絡先電話番号</a:t>
                      </a:r>
                      <a:r>
                        <a:rPr kumimoji="1" lang="en-US" altLang="zh-TW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【</a:t>
                      </a:r>
                      <a:r>
                        <a:rPr kumimoji="1" lang="zh-TW" altLang="en-US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必須</a:t>
                      </a:r>
                      <a:r>
                        <a:rPr kumimoji="1" lang="en-US" altLang="zh-TW" sz="14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】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62639"/>
                  </a:ext>
                </a:extLst>
              </a:tr>
            </a:tbl>
          </a:graphicData>
        </a:graphic>
      </p:graphicFrame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504C824-8E48-4140-84F7-5BDDAF9B422A}"/>
              </a:ext>
            </a:extLst>
          </p:cNvPr>
          <p:cNvCxnSpPr>
            <a:cxnSpLocks/>
          </p:cNvCxnSpPr>
          <p:nvPr/>
        </p:nvCxnSpPr>
        <p:spPr>
          <a:xfrm>
            <a:off x="3982428" y="6056775"/>
            <a:ext cx="285881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C94021A-D21B-4A62-A911-86FC70BEEC89}"/>
              </a:ext>
            </a:extLst>
          </p:cNvPr>
          <p:cNvSpPr txBox="1"/>
          <p:nvPr/>
        </p:nvSpPr>
        <p:spPr>
          <a:xfrm>
            <a:off x="1077191" y="2717381"/>
            <a:ext cx="2119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/>
              <a:t>【</a:t>
            </a:r>
            <a:r>
              <a:rPr kumimoji="1" lang="ja-JP" altLang="en-US" sz="2800" b="1" dirty="0"/>
              <a:t>記入例</a:t>
            </a:r>
            <a:r>
              <a:rPr kumimoji="1" lang="en-US" altLang="ja-JP" sz="2800" b="1" dirty="0"/>
              <a:t>】</a:t>
            </a:r>
            <a:endParaRPr kumimoji="1" lang="ja-JP" altLang="en-US" sz="2800" b="1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C04E5126-BF3C-4CD4-9DF3-39859A79A54E}"/>
              </a:ext>
            </a:extLst>
          </p:cNvPr>
          <p:cNvCxnSpPr>
            <a:cxnSpLocks/>
          </p:cNvCxnSpPr>
          <p:nvPr/>
        </p:nvCxnSpPr>
        <p:spPr>
          <a:xfrm>
            <a:off x="11459857" y="4376683"/>
            <a:ext cx="0" cy="8683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92B6E18-F268-4171-B432-36FECAB39055}"/>
              </a:ext>
            </a:extLst>
          </p:cNvPr>
          <p:cNvSpPr/>
          <p:nvPr/>
        </p:nvSpPr>
        <p:spPr>
          <a:xfrm>
            <a:off x="462827" y="3449225"/>
            <a:ext cx="12192000" cy="546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☑氏名、住所、生年月日、性別は出生届に記載された内容と同じです</a:t>
            </a:r>
            <a:endParaRPr kumimoji="1" lang="en-US" altLang="ja-JP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☑住所地又は住所地以外の希望した送付先にて確実に個人番号カードを受けとれます</a:t>
            </a:r>
          </a:p>
          <a:p>
            <a:endParaRPr kumimoji="1" lang="en-US" altLang="ja-JP" sz="1600" u="sng" dirty="0">
              <a:solidFill>
                <a:schemeClr val="bg1"/>
              </a:solidFill>
              <a:uFill>
                <a:solidFill>
                  <a:schemeClr val="tx1"/>
                </a:solidFill>
              </a:u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C36CAB4-FE8F-43E8-B984-D3D033025FB9}"/>
              </a:ext>
            </a:extLst>
          </p:cNvPr>
          <p:cNvSpPr txBox="1"/>
          <p:nvPr/>
        </p:nvSpPr>
        <p:spPr>
          <a:xfrm>
            <a:off x="4044774" y="4049896"/>
            <a:ext cx="2899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１　２　３　４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3873BA6-C1EB-47D2-9443-D3B88528693E}"/>
              </a:ext>
            </a:extLst>
          </p:cNvPr>
          <p:cNvSpPr txBox="1"/>
          <p:nvPr/>
        </p:nvSpPr>
        <p:spPr>
          <a:xfrm>
            <a:off x="4050112" y="4419020"/>
            <a:ext cx="2899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１　２　３　４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6C2A9D6-BEB9-46F1-8035-1F1C968398BA}"/>
              </a:ext>
            </a:extLst>
          </p:cNvPr>
          <p:cNvSpPr txBox="1"/>
          <p:nvPr/>
        </p:nvSpPr>
        <p:spPr>
          <a:xfrm>
            <a:off x="9491677" y="4429224"/>
            <a:ext cx="2412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１　２　３　４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96538F9-4592-4CC3-9D22-9C55AF739177}"/>
              </a:ext>
            </a:extLst>
          </p:cNvPr>
          <p:cNvSpPr txBox="1"/>
          <p:nvPr/>
        </p:nvSpPr>
        <p:spPr>
          <a:xfrm>
            <a:off x="4044774" y="4884856"/>
            <a:ext cx="6068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例：奈良県大和高田市大字〇〇番地〇</a:t>
            </a:r>
            <a:endParaRPr lang="ja-JP" alt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sz="2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96700F9-E180-4637-90BC-EA7957055AE2}"/>
              </a:ext>
            </a:extLst>
          </p:cNvPr>
          <p:cNvSpPr txBox="1"/>
          <p:nvPr/>
        </p:nvSpPr>
        <p:spPr>
          <a:xfrm>
            <a:off x="3845952" y="5335003"/>
            <a:ext cx="8262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【④</a:t>
            </a:r>
            <a:r>
              <a:rPr lang="ja-JP" altLang="en-US" b="1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に郵送する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理由を記入ください】例：里帰り出産で住所地不在のため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DCD313E-EEE2-41C5-8D56-3A35B1CD1E95}"/>
              </a:ext>
            </a:extLst>
          </p:cNvPr>
          <p:cNvSpPr txBox="1"/>
          <p:nvPr/>
        </p:nvSpPr>
        <p:spPr>
          <a:xfrm>
            <a:off x="4048799" y="5719723"/>
            <a:ext cx="4226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090-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××××</a:t>
            </a:r>
            <a:r>
              <a:rPr lang="en-US" altLang="ja-JP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-</a:t>
            </a:r>
            <a:r>
              <a:rPr lang="ja-JP" altLang="ja-JP" sz="18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××××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AAF1766-16BE-432F-9E6F-09198B34E515}"/>
              </a:ext>
            </a:extLst>
          </p:cNvPr>
          <p:cNvSpPr/>
          <p:nvPr/>
        </p:nvSpPr>
        <p:spPr>
          <a:xfrm>
            <a:off x="6275031" y="2561505"/>
            <a:ext cx="5440068" cy="310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200"/>
              </a:lnSpc>
            </a:pPr>
            <a:r>
              <a:rPr kumimoji="1" lang="ja-JP" altLang="en-US" sz="1600" b="1" dirty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個人番号カード交付申請書　兼　電子証明書発行申請書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79452F-7B0D-40EB-B12A-AAFD05F55B5D}"/>
              </a:ext>
            </a:extLst>
          </p:cNvPr>
          <p:cNvSpPr txBox="1"/>
          <p:nvPr/>
        </p:nvSpPr>
        <p:spPr>
          <a:xfrm>
            <a:off x="6275031" y="2931006"/>
            <a:ext cx="54400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(</a:t>
            </a:r>
            <a:r>
              <a:rPr kumimoji="1" lang="ja-JP" altLang="en-US" dirty="0"/>
              <a:t>お子様の</a:t>
            </a:r>
            <a:r>
              <a:rPr kumimoji="1" lang="en-US" altLang="ja-JP" dirty="0"/>
              <a:t>)</a:t>
            </a:r>
            <a:r>
              <a:rPr kumimoji="1" lang="ja-JP" altLang="en-US" dirty="0"/>
              <a:t>氏名　　　</a:t>
            </a:r>
            <a:r>
              <a:rPr lang="ja-JP" altLang="ja-JP" sz="20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高田　太郎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3">
            <a:extLst>
              <a:ext uri="{FF2B5EF4-FFF2-40B4-BE49-F238E27FC236}">
                <a16:creationId xmlns:a16="http://schemas.microsoft.com/office/drawing/2014/main" id="{E4F5F784-F88B-4DA5-B6CB-B268D1DB842E}"/>
              </a:ext>
            </a:extLst>
          </p:cNvPr>
          <p:cNvSpPr txBox="1"/>
          <p:nvPr/>
        </p:nvSpPr>
        <p:spPr>
          <a:xfrm>
            <a:off x="5124575" y="6218542"/>
            <a:ext cx="6984297" cy="425877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0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sz="20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④と⑤は住所地で受取りをする場合は、記入不要です。</a:t>
            </a:r>
            <a:endParaRPr lang="ja-JP" sz="1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62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l">
          <a:lnSpc>
            <a:spcPts val="1800"/>
          </a:lnSpc>
          <a:defRPr kumimoji="1" sz="2000" b="1" dirty="0">
            <a:solidFill>
              <a:schemeClr val="tx1"/>
            </a:solidFill>
            <a:uFill>
              <a:solidFill>
                <a:schemeClr val="tx1"/>
              </a:solidFill>
            </a:uFill>
            <a:latin typeface="ＭＳ ゴシック" panose="020B0609070205080204" pitchFamily="49" charset="-128"/>
            <a:ea typeface="ＭＳ ゴシック" panose="020B0609070205080204" pitchFamily="49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713</Words>
  <Application>Microsoft Office PowerPoint</Application>
  <PresentationFormat>ワイド画面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ゴシック</vt:lpstr>
      <vt:lpstr>ＭＳ 明朝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藤原 望</dc:creator>
  <cp:lastModifiedBy>藤原 望</cp:lastModifiedBy>
  <cp:revision>6</cp:revision>
  <cp:lastPrinted>2024-11-29T01:33:48Z</cp:lastPrinted>
  <dcterms:created xsi:type="dcterms:W3CDTF">2024-11-29T01:04:18Z</dcterms:created>
  <dcterms:modified xsi:type="dcterms:W3CDTF">2024-11-29T01:37:05Z</dcterms:modified>
</cp:coreProperties>
</file>