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
  </p:notesMasterIdLst>
  <p:sldIdLst>
    <p:sldId id="256" r:id="rId2"/>
    <p:sldId id="257" r:id="rId3"/>
  </p:sldIdLst>
  <p:sldSz cx="12801600" cy="9601200" type="A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0DB00"/>
    <a:srgbClr val="FFFF99"/>
    <a:srgbClr val="00FF00"/>
    <a:srgbClr val="F4F9F1"/>
    <a:srgbClr val="F5FFAB"/>
    <a:srgbClr val="FFCCFF"/>
    <a:srgbClr val="FFFFCC"/>
    <a:srgbClr val="FBECE8"/>
    <a:srgbClr val="FED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9" autoAdjust="0"/>
    <p:restoredTop sz="84981" autoAdjust="0"/>
  </p:normalViewPr>
  <p:slideViewPr>
    <p:cSldViewPr snapToGrid="0">
      <p:cViewPr varScale="1">
        <p:scale>
          <a:sx n="52" d="100"/>
          <a:sy n="52" d="100"/>
        </p:scale>
        <p:origin x="1536" y="84"/>
      </p:cViewPr>
      <p:guideLst/>
    </p:cSldViewPr>
  </p:slideViewPr>
  <p:outlineViewPr>
    <p:cViewPr>
      <p:scale>
        <a:sx n="33" d="100"/>
        <a:sy n="33" d="100"/>
      </p:scale>
      <p:origin x="0" y="0"/>
    </p:cViewPr>
  </p:outlin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6400" cy="498475"/>
          </a:xfrm>
          <a:prstGeom prst="rect">
            <a:avLst/>
          </a:prstGeom>
        </p:spPr>
        <p:txBody>
          <a:bodyPr vert="horz" lIns="91404" tIns="45702" rIns="91404"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277" y="3"/>
            <a:ext cx="2946400" cy="498475"/>
          </a:xfrm>
          <a:prstGeom prst="rect">
            <a:avLst/>
          </a:prstGeom>
        </p:spPr>
        <p:txBody>
          <a:bodyPr vert="horz" lIns="91404" tIns="45702" rIns="91404" bIns="45702" rtlCol="0"/>
          <a:lstStyle>
            <a:lvl1pPr algn="r">
              <a:defRPr sz="1200"/>
            </a:lvl1pPr>
          </a:lstStyle>
          <a:p>
            <a:fld id="{CDA12D1A-B367-4FE2-A44F-450D581608CC}" type="datetimeFigureOut">
              <a:rPr kumimoji="1" lang="ja-JP" altLang="en-US" smtClean="0"/>
              <a:t>2021/6/2</a:t>
            </a:fld>
            <a:endParaRPr kumimoji="1" lang="ja-JP" altLang="en-US"/>
          </a:p>
        </p:txBody>
      </p:sp>
      <p:sp>
        <p:nvSpPr>
          <p:cNvPr id="4" name="スライド イメージ プレースホルダー 3"/>
          <p:cNvSpPr>
            <a:spLocks noGrp="1" noRot="1" noChangeAspect="1"/>
          </p:cNvSpPr>
          <p:nvPr>
            <p:ph type="sldImg" idx="2"/>
          </p:nvPr>
        </p:nvSpPr>
        <p:spPr>
          <a:xfrm>
            <a:off x="1163638" y="1239838"/>
            <a:ext cx="4471987" cy="3352800"/>
          </a:xfrm>
          <a:prstGeom prst="rect">
            <a:avLst/>
          </a:prstGeom>
          <a:noFill/>
          <a:ln w="12700">
            <a:solidFill>
              <a:prstClr val="black"/>
            </a:solidFill>
          </a:ln>
        </p:spPr>
        <p:txBody>
          <a:bodyPr vert="horz" lIns="91404" tIns="45702" rIns="91404" bIns="45702" rtlCol="0" anchor="ctr"/>
          <a:lstStyle/>
          <a:p>
            <a:endParaRPr lang="ja-JP" altLang="en-US"/>
          </a:p>
        </p:txBody>
      </p:sp>
      <p:sp>
        <p:nvSpPr>
          <p:cNvPr id="5" name="ノート プレースホルダー 4"/>
          <p:cNvSpPr>
            <a:spLocks noGrp="1"/>
          </p:cNvSpPr>
          <p:nvPr>
            <p:ph type="body" sz="quarter" idx="3"/>
          </p:nvPr>
        </p:nvSpPr>
        <p:spPr>
          <a:xfrm>
            <a:off x="679450" y="4778377"/>
            <a:ext cx="5440364" cy="3910013"/>
          </a:xfrm>
          <a:prstGeom prst="rect">
            <a:avLst/>
          </a:prstGeom>
        </p:spPr>
        <p:txBody>
          <a:bodyPr vert="horz" lIns="91404" tIns="45702" rIns="91404" bIns="457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1340"/>
            <a:ext cx="2946400" cy="498475"/>
          </a:xfrm>
          <a:prstGeom prst="rect">
            <a:avLst/>
          </a:prstGeom>
        </p:spPr>
        <p:txBody>
          <a:bodyPr vert="horz" lIns="91404" tIns="45702" rIns="91404"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277" y="9431340"/>
            <a:ext cx="2946400" cy="498475"/>
          </a:xfrm>
          <a:prstGeom prst="rect">
            <a:avLst/>
          </a:prstGeom>
        </p:spPr>
        <p:txBody>
          <a:bodyPr vert="horz" lIns="91404" tIns="45702" rIns="91404" bIns="45702" rtlCol="0" anchor="b"/>
          <a:lstStyle>
            <a:lvl1pPr algn="r">
              <a:defRPr sz="1200"/>
            </a:lvl1pPr>
          </a:lstStyle>
          <a:p>
            <a:fld id="{19BABEF2-6A8E-465D-9B66-BCEF473A4A73}" type="slidenum">
              <a:rPr kumimoji="1" lang="ja-JP" altLang="en-US" smtClean="0"/>
              <a:t>‹#›</a:t>
            </a:fld>
            <a:endParaRPr kumimoji="1" lang="ja-JP" altLang="en-US"/>
          </a:p>
        </p:txBody>
      </p:sp>
    </p:spTree>
    <p:extLst>
      <p:ext uri="{BB962C8B-B14F-4D97-AF65-F5344CB8AC3E}">
        <p14:creationId xmlns:p14="http://schemas.microsoft.com/office/powerpoint/2010/main" val="10253126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BABEF2-6A8E-465D-9B66-BCEF473A4A73}" type="slidenum">
              <a:rPr kumimoji="1" lang="ja-JP" altLang="en-US" smtClean="0"/>
              <a:t>1</a:t>
            </a:fld>
            <a:endParaRPr kumimoji="1" lang="ja-JP" altLang="en-US"/>
          </a:p>
        </p:txBody>
      </p:sp>
    </p:spTree>
    <p:extLst>
      <p:ext uri="{BB962C8B-B14F-4D97-AF65-F5344CB8AC3E}">
        <p14:creationId xmlns:p14="http://schemas.microsoft.com/office/powerpoint/2010/main" val="9887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BABEF2-6A8E-465D-9B66-BCEF473A4A73}" type="slidenum">
              <a:rPr kumimoji="1" lang="ja-JP" altLang="en-US" smtClean="0"/>
              <a:t>2</a:t>
            </a:fld>
            <a:endParaRPr kumimoji="1" lang="ja-JP" altLang="en-US"/>
          </a:p>
        </p:txBody>
      </p:sp>
    </p:spTree>
    <p:extLst>
      <p:ext uri="{BB962C8B-B14F-4D97-AF65-F5344CB8AC3E}">
        <p14:creationId xmlns:p14="http://schemas.microsoft.com/office/powerpoint/2010/main" val="36496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310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913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119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235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61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074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6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654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019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969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970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smtClean="0"/>
              <a:t>6/2/2021</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826844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hidden="1"/>
          <p:cNvSpPr/>
          <p:nvPr/>
        </p:nvSpPr>
        <p:spPr>
          <a:xfrm>
            <a:off x="28800" y="48600"/>
            <a:ext cx="6084000" cy="9504000"/>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6688800" y="109560"/>
            <a:ext cx="6084000" cy="9685680"/>
            <a:chOff x="6688800" y="109560"/>
            <a:chExt cx="6084000" cy="9685680"/>
          </a:xfrm>
        </p:grpSpPr>
        <p:sp>
          <p:nvSpPr>
            <p:cNvPr id="6" name="正方形/長方形 5"/>
            <p:cNvSpPr/>
            <p:nvPr/>
          </p:nvSpPr>
          <p:spPr>
            <a:xfrm>
              <a:off x="6688800" y="109560"/>
              <a:ext cx="6084000" cy="9504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688800" y="109560"/>
              <a:ext cx="6084000" cy="2160000"/>
            </a:xfrm>
            <a:prstGeom prst="rect">
              <a:avLst/>
            </a:prstGeom>
            <a:solidFill>
              <a:srgbClr val="F4F9F1"/>
            </a:solidFill>
            <a:ln w="53975" cmpd="sng">
              <a:solidFill>
                <a:srgbClr val="C0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688800" y="791137"/>
              <a:ext cx="6084000" cy="1107996"/>
            </a:xfrm>
            <a:prstGeom prst="rect">
              <a:avLst/>
            </a:prstGeom>
            <a:noFill/>
          </p:spPr>
          <p:txBody>
            <a:bodyPr wrap="square" lIns="0" tIns="0" rIns="0" bIns="0" rtlCol="0">
              <a:noAutofit/>
            </a:bodyPr>
            <a:lstStyle/>
            <a:p>
              <a:r>
                <a:rPr kumimoji="1" lang="ja-JP" altLang="en-US" sz="48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特定生産緑地制度</a:t>
              </a:r>
              <a:r>
                <a:rPr kumimoji="1" lang="ja-JP" altLang="en-US"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が</a:t>
              </a:r>
              <a:r>
                <a:rPr kumimoji="1" lang="ja-JP" altLang="en-US" sz="40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a:t>
              </a:r>
              <a:endParaRPr kumimoji="1" lang="en-US" altLang="ja-JP" sz="4000" dirty="0">
                <a:solidFill>
                  <a:schemeClr val="accent6">
                    <a:lumMod val="50000"/>
                  </a:schemeClr>
                </a:solidFill>
                <a:latin typeface="HGS創英角ｺﾞｼｯｸUB" panose="020B0900000000000000" pitchFamily="50" charset="-128"/>
                <a:ea typeface="HGS創英角ｺﾞｼｯｸUB" panose="020B0900000000000000" pitchFamily="50" charset="-128"/>
              </a:endParaRPr>
            </a:p>
            <a:p>
              <a:pPr>
                <a:lnSpc>
                  <a:spcPct val="90000"/>
                </a:lnSpc>
              </a:pPr>
              <a:r>
                <a:rPr kumimoji="1" lang="ja-JP" altLang="en-US" sz="40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始まります</a:t>
              </a:r>
            </a:p>
          </p:txBody>
        </p:sp>
        <p:sp>
          <p:nvSpPr>
            <p:cNvPr id="9" name="テキスト ボックス 8"/>
            <p:cNvSpPr txBox="1"/>
            <p:nvPr/>
          </p:nvSpPr>
          <p:spPr>
            <a:xfrm>
              <a:off x="6688800" y="266718"/>
              <a:ext cx="6084000" cy="324000"/>
            </a:xfrm>
            <a:prstGeom prst="rect">
              <a:avLst/>
            </a:prstGeom>
            <a:noFill/>
          </p:spPr>
          <p:txBody>
            <a:bodyPr wrap="none" lIns="0" tIns="0" rIns="0" bIns="0" rtlCol="0">
              <a:noAutofit/>
            </a:bodyPr>
            <a:lstStyle/>
            <a:p>
              <a:pPr algn="ctr"/>
              <a:r>
                <a:rPr kumimoji="1" lang="ja-JP" altLang="en-US" sz="2200" b="1" u="sng" dirty="0">
                  <a:ln w="3175">
                    <a:noFill/>
                  </a:ln>
                  <a:solidFill>
                    <a:schemeClr val="tx1">
                      <a:lumMod val="85000"/>
                      <a:lumOff val="15000"/>
                    </a:schemeClr>
                  </a:solidFill>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生産緑地の所有者の方は、必ずお読みください</a:t>
              </a:r>
              <a:r>
                <a:rPr kumimoji="1" lang="en-US" altLang="ja-JP" sz="2200" b="1" u="sng" dirty="0">
                  <a:solidFill>
                    <a:schemeClr val="tx1">
                      <a:lumMod val="85000"/>
                      <a:lumOff val="15000"/>
                    </a:schemeClr>
                  </a:solidFill>
                  <a:effectLst>
                    <a:glow rad="63500">
                      <a:schemeClr val="bg1">
                        <a:alpha val="40000"/>
                      </a:schemeClr>
                    </a:glo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p>
          </p:txBody>
        </p:sp>
        <p:sp>
          <p:nvSpPr>
            <p:cNvPr id="12" name="正方形/長方形 11"/>
            <p:cNvSpPr/>
            <p:nvPr/>
          </p:nvSpPr>
          <p:spPr>
            <a:xfrm>
              <a:off x="6688800" y="2450660"/>
              <a:ext cx="6084000" cy="6300000"/>
            </a:xfrm>
            <a:prstGeom prst="rect">
              <a:avLst/>
            </a:prstGeom>
            <a:solidFill>
              <a:srgbClr val="F4F9F1"/>
            </a:solidFill>
            <a:ln w="25400" cmpd="sng">
              <a:solidFill>
                <a:srgbClr val="C0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688800" y="2270110"/>
              <a:ext cx="6084000" cy="180000"/>
            </a:xfrm>
            <a:prstGeom prst="rect">
              <a:avLst/>
            </a:prstGeom>
            <a:no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88800" y="8751760"/>
              <a:ext cx="6084000" cy="864000"/>
            </a:xfrm>
            <a:prstGeom prst="rect">
              <a:avLst/>
            </a:prstGeom>
            <a:no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688800" y="2504757"/>
              <a:ext cx="6084000" cy="3750257"/>
            </a:xfrm>
            <a:prstGeom prst="rect">
              <a:avLst/>
            </a:prstGeom>
            <a:noFill/>
          </p:spPr>
          <p:txBody>
            <a:bodyPr wrap="square" rtlCol="0">
              <a:spAutoFit/>
            </a:bodyPr>
            <a:lstStyle/>
            <a:p>
              <a:r>
                <a:rPr kumimoji="1" lang="ja-JP" altLang="en-US" sz="2400" b="1" spc="-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effectLst>
                    <a:outerShdw blurRad="50800" dist="50800" dir="2700000" algn="tl" rotWithShape="0">
                      <a:schemeClr val="tx1">
                        <a:lumMod val="75000"/>
                        <a:lumOff val="25000"/>
                        <a:alpha val="50000"/>
                      </a:schemeClr>
                    </a:outerShdw>
                  </a:effectLst>
                  <a:latin typeface="HGS創英角ｺﾞｼｯｸUB" panose="020B0900000000000000" pitchFamily="50" charset="-128"/>
                  <a:ea typeface="HGS創英角ｺﾞｼｯｸUB" panose="020B0900000000000000" pitchFamily="50" charset="-128"/>
                </a:rPr>
                <a:t>■ 特定生産緑地制度について</a:t>
              </a:r>
              <a:endParaRPr kumimoji="1" lang="en-US" altLang="ja-JP" sz="2000" dirty="0">
                <a:solidFill>
                  <a:srgbClr val="0070C0"/>
                </a:solidFill>
                <a:effectLst>
                  <a:outerShdw blurRad="50800" dist="50800" dir="2700000" algn="tl" rotWithShape="0">
                    <a:schemeClr val="tx1">
                      <a:lumMod val="75000"/>
                      <a:lumOff val="25000"/>
                      <a:alpha val="50000"/>
                    </a:schemeClr>
                  </a:outerShdw>
                </a:effectLst>
                <a:latin typeface="HGS創英角ｺﾞｼｯｸUB" panose="020B0900000000000000" pitchFamily="50" charset="-128"/>
                <a:ea typeface="HGS創英角ｺﾞｼｯｸUB" panose="020B0900000000000000" pitchFamily="50" charset="-128"/>
              </a:endParaRPr>
            </a:p>
            <a:p>
              <a:r>
                <a:rPr kumimoji="1" lang="ja-JP" altLang="en-US" sz="1000" dirty="0">
                  <a:solidFill>
                    <a:srgbClr val="0070C0"/>
                  </a:solidFill>
                </a:rPr>
                <a:t>　</a:t>
              </a:r>
              <a:endParaRPr kumimoji="1" lang="en-US" altLang="ja-JP" sz="1000" dirty="0">
                <a:solidFill>
                  <a:srgbClr val="0070C0"/>
                </a:solidFill>
              </a:endParaRPr>
            </a:p>
            <a:p>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a:t>
              </a:r>
              <a:r>
                <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en-US" altLang="ja-JP"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2018</a:t>
              </a:r>
              <a:r>
                <a:rPr kumimoji="1" lang="ja-JP" altLang="en-US"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a:t>
              </a:r>
              <a:r>
                <a:rPr kumimoji="1" lang="en-US" altLang="ja-JP" sz="12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2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4</a:t>
              </a:r>
              <a:r>
                <a:rPr kumimoji="1" lang="ja-JP" altLang="en-US"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月</a:t>
              </a:r>
              <a:r>
                <a:rPr kumimoji="1" lang="en-US" altLang="ja-JP"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kumimoji="1" lang="ja-JP" altLang="en-US" sz="1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日から特定生産緑地制度が施行されました。</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200000"/>
                </a:lnSpc>
              </a:pP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生産緑地に指定後</a:t>
              </a:r>
              <a:r>
                <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年を迎える生産緑地については、所有者等の意向に</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80000"/>
                </a:lnSpc>
              </a:pP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もとづき、特定生産緑地に指定できます。</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200000"/>
                </a:lnSpc>
              </a:pP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 </a:t>
              </a:r>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1992</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平成４年</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に指定された生産緑地が</a:t>
              </a:r>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年を迎える</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こととなります。</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kumimoji="1" lang="ja-JP" altLang="en-US" sz="1400" spc="-8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大和高田市では、</a:t>
              </a:r>
              <a:r>
                <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1992</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4</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1997</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2001</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13</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2011</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平成</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23</a:t>
              </a:r>
              <a:r>
                <a:rPr kumimoji="1" lang="ja-JP" altLang="en-US"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a:t>
              </a:r>
              <a:r>
                <a:rPr kumimoji="1" lang="en-US" altLang="ja-JP" sz="12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に生産緑地を指定しております。</a:t>
              </a:r>
              <a:endParaRPr kumimoji="1" lang="en-US" altLang="ja-JP" sz="1400" spc="-11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200000"/>
                </a:lnSpc>
              </a:pP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 特定生産緑地の指定は、</a:t>
              </a:r>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年を経過するまでに行う必要があります。</a:t>
              </a:r>
              <a:endPar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150000"/>
                </a:lnSpc>
              </a:pP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 指定には、所有者からの</a:t>
              </a:r>
              <a:r>
                <a:rPr kumimoji="1" lang="ja-JP" altLang="en-US" sz="8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指定希望の申出</a:t>
              </a:r>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8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の手続きが必要です。</a:t>
              </a:r>
              <a:endPar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150000"/>
                </a:lnSpc>
              </a:pP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指定しない場合でも生産緑地は自動的に廃止されません。</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nSpc>
                  <a:spcPct val="75000"/>
                </a:lnSpc>
              </a:pP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廃止には</a:t>
              </a:r>
              <a:r>
                <a:rPr kumimoji="1" lang="ja-JP" altLang="en-US" sz="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買取りの申出</a:t>
              </a:r>
              <a:r>
                <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8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の手続きが必要です。</a:t>
              </a:r>
              <a:endParaRPr kumimoji="1"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endParaRPr>
            </a:p>
          </p:txBody>
        </p:sp>
        <p:grpSp>
          <p:nvGrpSpPr>
            <p:cNvPr id="20" name="グループ化 19"/>
            <p:cNvGrpSpPr/>
            <p:nvPr/>
          </p:nvGrpSpPr>
          <p:grpSpPr>
            <a:xfrm>
              <a:off x="6778800" y="6193843"/>
              <a:ext cx="5904000" cy="2340000"/>
              <a:chOff x="474206" y="7216352"/>
              <a:chExt cx="5904000" cy="2340000"/>
            </a:xfrm>
          </p:grpSpPr>
          <p:sp>
            <p:nvSpPr>
              <p:cNvPr id="21" name="角丸四角形 20"/>
              <p:cNvSpPr/>
              <p:nvPr/>
            </p:nvSpPr>
            <p:spPr>
              <a:xfrm>
                <a:off x="4578206" y="7216352"/>
                <a:ext cx="1800000" cy="2340000"/>
              </a:xfrm>
              <a:prstGeom prst="roundRect">
                <a:avLst>
                  <a:gd name="adj" fmla="val 7474"/>
                </a:avLst>
              </a:prstGeom>
              <a:solidFill>
                <a:srgbClr val="FBECE8"/>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74206" y="7216352"/>
                <a:ext cx="2052000" cy="2340000"/>
              </a:xfrm>
              <a:prstGeom prst="roundRect">
                <a:avLst>
                  <a:gd name="adj" fmla="val 7474"/>
                </a:avLst>
              </a:prstGeom>
              <a:solidFill>
                <a:srgbClr val="FBECE8"/>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2526206" y="7216352"/>
                <a:ext cx="2052000" cy="2340000"/>
              </a:xfrm>
              <a:prstGeom prst="roundRect">
                <a:avLst>
                  <a:gd name="adj" fmla="val 7474"/>
                </a:avLst>
              </a:prstGeom>
              <a:solidFill>
                <a:srgbClr val="FBECE8"/>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4578913" y="7807652"/>
                <a:ext cx="0" cy="1692000"/>
              </a:xfrm>
              <a:prstGeom prst="line">
                <a:avLst/>
              </a:prstGeom>
              <a:ln w="12700">
                <a:solidFill>
                  <a:srgbClr val="FFFF99"/>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26206" y="7794952"/>
                <a:ext cx="0" cy="1692000"/>
              </a:xfrm>
              <a:prstGeom prst="line">
                <a:avLst/>
              </a:prstGeom>
              <a:ln w="12700">
                <a:solidFill>
                  <a:srgbClr val="FFFF99"/>
                </a:solidFill>
                <a:prstDash val="dash"/>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708206" y="7314898"/>
                <a:ext cx="1584000" cy="288000"/>
              </a:xfrm>
              <a:prstGeom prst="roundRect">
                <a:avLst>
                  <a:gd name="adj" fmla="val 31891"/>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3175">
                      <a:solidFill>
                        <a:schemeClr val="tx1"/>
                      </a:solidFill>
                    </a:ln>
                    <a:ea typeface="ＤＨＰ特太ゴシック体" panose="02010601000101010101" pitchFamily="2" charset="-128"/>
                  </a:rPr>
                  <a:t>生産緑地</a:t>
                </a:r>
              </a:p>
            </p:txBody>
          </p:sp>
          <p:sp>
            <p:nvSpPr>
              <p:cNvPr id="27" name="角丸四角形 26"/>
              <p:cNvSpPr/>
              <p:nvPr/>
            </p:nvSpPr>
            <p:spPr>
              <a:xfrm>
                <a:off x="4812206" y="7314898"/>
                <a:ext cx="1476000" cy="288000"/>
              </a:xfrm>
              <a:prstGeom prst="roundRect">
                <a:avLst>
                  <a:gd name="adj" fmla="val 31891"/>
                </a:avLst>
              </a:prstGeom>
              <a:solidFill>
                <a:srgbClr val="00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ln>
                    <a:ea typeface="ＤＨＰ特太ゴシック体" panose="02010601000101010101" pitchFamily="2" charset="-128"/>
                  </a:rPr>
                  <a:t>特定生産緑地</a:t>
                </a:r>
              </a:p>
            </p:txBody>
          </p:sp>
          <p:sp>
            <p:nvSpPr>
              <p:cNvPr id="28" name="角丸四角形 27"/>
              <p:cNvSpPr/>
              <p:nvPr/>
            </p:nvSpPr>
            <p:spPr>
              <a:xfrm>
                <a:off x="2760206" y="7314898"/>
                <a:ext cx="1584000" cy="288000"/>
              </a:xfrm>
              <a:prstGeom prst="roundRect">
                <a:avLst>
                  <a:gd name="adj" fmla="val 31891"/>
                </a:avLst>
              </a:prstGeom>
              <a:solidFill>
                <a:srgbClr val="00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ln>
                    <a:ea typeface="ＤＨＰ特太ゴシック体" panose="02010601000101010101" pitchFamily="2" charset="-128"/>
                  </a:rPr>
                  <a:t>特定生産緑地</a:t>
                </a:r>
              </a:p>
            </p:txBody>
          </p:sp>
          <p:sp>
            <p:nvSpPr>
              <p:cNvPr id="29" name="二等辺三角形 28"/>
              <p:cNvSpPr/>
              <p:nvPr/>
            </p:nvSpPr>
            <p:spPr>
              <a:xfrm rot="5400000">
                <a:off x="2382206" y="7296898"/>
                <a:ext cx="288000" cy="324000"/>
              </a:xfrm>
              <a:prstGeom prst="triangle">
                <a:avLst/>
              </a:prstGeom>
              <a:gradFill>
                <a:gsLst>
                  <a:gs pos="50000">
                    <a:srgbClr val="006600"/>
                  </a:gs>
                  <a:gs pos="0">
                    <a:srgbClr val="006600"/>
                  </a:gs>
                  <a:gs pos="100000">
                    <a:srgbClr val="00FF0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4434206" y="7296898"/>
                <a:ext cx="288000" cy="324000"/>
              </a:xfrm>
              <a:prstGeom prst="triangle">
                <a:avLst/>
              </a:prstGeom>
              <a:solidFill>
                <a:srgbClr val="00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520518" y="8123754"/>
                <a:ext cx="5850000" cy="319879"/>
                <a:chOff x="847329" y="7960972"/>
                <a:chExt cx="5943868" cy="325012"/>
              </a:xfrm>
            </p:grpSpPr>
            <p:cxnSp>
              <p:nvCxnSpPr>
                <p:cNvPr id="69" name="直線矢印コネクタ 68"/>
                <p:cNvCxnSpPr>
                  <a:stCxn id="70" idx="1"/>
                </p:cNvCxnSpPr>
                <p:nvPr/>
              </p:nvCxnSpPr>
              <p:spPr>
                <a:xfrm flipV="1">
                  <a:off x="847329" y="8120950"/>
                  <a:ext cx="5943868" cy="0"/>
                </a:xfrm>
                <a:prstGeom prst="straightConnector1">
                  <a:avLst/>
                </a:prstGeom>
                <a:ln w="31750">
                  <a:solidFill>
                    <a:schemeClr val="tx1">
                      <a:lumMod val="75000"/>
                      <a:lumOff val="25000"/>
                    </a:schemeClr>
                  </a:solidFill>
                  <a:tailEnd type="arrow" w="med" len="med"/>
                </a:ln>
              </p:spPr>
              <p:style>
                <a:lnRef idx="1">
                  <a:schemeClr val="accent1"/>
                </a:lnRef>
                <a:fillRef idx="0">
                  <a:schemeClr val="accent1"/>
                </a:fillRef>
                <a:effectRef idx="0">
                  <a:schemeClr val="accent1"/>
                </a:effectRef>
                <a:fontRef idx="minor">
                  <a:schemeClr val="tx1"/>
                </a:fontRef>
              </p:style>
            </p:cxnSp>
            <p:sp>
              <p:nvSpPr>
                <p:cNvPr id="70" name="ホームベース 69"/>
                <p:cNvSpPr/>
                <p:nvPr/>
              </p:nvSpPr>
              <p:spPr>
                <a:xfrm>
                  <a:off x="847329" y="7960972"/>
                  <a:ext cx="432000" cy="325012"/>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kumimoji="1" lang="ja-JP" altLang="en-US" sz="1200" b="1" dirty="0">
                      <a:latin typeface="ＭＳ Ｐゴシック" panose="020B0600070205080204" pitchFamily="50" charset="-128"/>
                      <a:ea typeface="ＭＳ Ｐゴシック" panose="020B0600070205080204" pitchFamily="50" charset="-128"/>
                    </a:rPr>
                    <a:t>指定</a:t>
                  </a:r>
                </a:p>
              </p:txBody>
            </p:sp>
          </p:grpSp>
          <p:grpSp>
            <p:nvGrpSpPr>
              <p:cNvPr id="32" name="グループ化 31"/>
              <p:cNvGrpSpPr/>
              <p:nvPr/>
            </p:nvGrpSpPr>
            <p:grpSpPr>
              <a:xfrm>
                <a:off x="520518" y="8737918"/>
                <a:ext cx="5846888" cy="319879"/>
                <a:chOff x="520518" y="8737918"/>
                <a:chExt cx="5846888" cy="319879"/>
              </a:xfrm>
            </p:grpSpPr>
            <p:cxnSp>
              <p:nvCxnSpPr>
                <p:cNvPr id="65" name="直線矢印コネクタ 64"/>
                <p:cNvCxnSpPr>
                  <a:stCxn id="68" idx="1"/>
                </p:cNvCxnSpPr>
                <p:nvPr/>
              </p:nvCxnSpPr>
              <p:spPr>
                <a:xfrm>
                  <a:off x="520518" y="8897858"/>
                  <a:ext cx="2016000" cy="0"/>
                </a:xfrm>
                <a:prstGeom prst="straightConnector1">
                  <a:avLst/>
                </a:prstGeom>
                <a:ln w="31750">
                  <a:solidFill>
                    <a:srgbClr val="FF99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2535017" y="8897858"/>
                  <a:ext cx="2052000" cy="0"/>
                </a:xfrm>
                <a:prstGeom prst="straightConnector1">
                  <a:avLst/>
                </a:prstGeom>
                <a:ln w="31750">
                  <a:solidFill>
                    <a:srgbClr val="FF99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4578206" y="8897858"/>
                  <a:ext cx="1789200" cy="0"/>
                </a:xfrm>
                <a:prstGeom prst="straightConnector1">
                  <a:avLst/>
                </a:prstGeom>
                <a:ln w="31750">
                  <a:solidFill>
                    <a:srgbClr val="FF9900"/>
                  </a:solidFill>
                  <a:tailEnd type="arrow" w="med" len="med"/>
                </a:ln>
              </p:spPr>
              <p:style>
                <a:lnRef idx="1">
                  <a:schemeClr val="accent1"/>
                </a:lnRef>
                <a:fillRef idx="0">
                  <a:schemeClr val="accent1"/>
                </a:fillRef>
                <a:effectRef idx="0">
                  <a:schemeClr val="accent1"/>
                </a:effectRef>
                <a:fontRef idx="minor">
                  <a:schemeClr val="tx1"/>
                </a:fontRef>
              </p:style>
            </p:cxnSp>
            <p:sp>
              <p:nvSpPr>
                <p:cNvPr id="68" name="ホームベース 67"/>
                <p:cNvSpPr/>
                <p:nvPr/>
              </p:nvSpPr>
              <p:spPr>
                <a:xfrm>
                  <a:off x="520518" y="8737918"/>
                  <a:ext cx="425177" cy="319879"/>
                </a:xfrm>
                <a:prstGeom prst="homePlat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税制</a:t>
                  </a:r>
                </a:p>
              </p:txBody>
            </p:sp>
          </p:grpSp>
          <p:sp>
            <p:nvSpPr>
              <p:cNvPr id="33" name="テキスト ボックス 32"/>
              <p:cNvSpPr txBox="1"/>
              <p:nvPr/>
            </p:nvSpPr>
            <p:spPr>
              <a:xfrm>
                <a:off x="2411456" y="7699657"/>
                <a:ext cx="670055" cy="276999"/>
              </a:xfrm>
              <a:prstGeom prst="rect">
                <a:avLst/>
              </a:prstGeom>
              <a:noFill/>
            </p:spPr>
            <p:txBody>
              <a:bodyPr wrap="none" lIns="0" tIns="0" rIns="0" bIns="0" rtlCol="0">
                <a:spAutoFit/>
              </a:bodyPr>
              <a:lstStyle/>
              <a:p>
                <a:r>
                  <a:rPr kumimoji="1" lang="ja-JP" altLang="en-US" sz="900" spc="-50" dirty="0">
                    <a:effectLst>
                      <a:glow rad="177800">
                        <a:schemeClr val="bg1"/>
                      </a:glow>
                    </a:effectLst>
                    <a:latin typeface="ＭＳ Ｐゴシック" panose="020B0600070205080204" pitchFamily="50" charset="-128"/>
                    <a:ea typeface="ＤＨＰ特太ゴシック体" panose="02010601000101010101" pitchFamily="2" charset="-128"/>
                  </a:rPr>
                  <a:t>告示から３０年</a:t>
                </a:r>
                <a:endParaRPr kumimoji="1" lang="en-US" altLang="ja-JP" sz="900" spc="-50" dirty="0">
                  <a:effectLst>
                    <a:glow rad="177800">
                      <a:schemeClr val="bg1"/>
                    </a:glow>
                  </a:effectLst>
                  <a:latin typeface="ＭＳ Ｐゴシック" panose="020B0600070205080204" pitchFamily="50" charset="-128"/>
                  <a:ea typeface="ＤＨＰ特太ゴシック体" panose="02010601000101010101" pitchFamily="2" charset="-128"/>
                </a:endParaRPr>
              </a:p>
              <a:p>
                <a:r>
                  <a:rPr kumimoji="1" lang="ja-JP" altLang="en-US" sz="900" spc="-50" dirty="0">
                    <a:effectLst>
                      <a:glow rad="177800">
                        <a:schemeClr val="bg1"/>
                      </a:glow>
                    </a:effectLst>
                    <a:latin typeface="ＭＳ Ｐゴシック" panose="020B0600070205080204" pitchFamily="50" charset="-128"/>
                    <a:ea typeface="ＤＨＰ特太ゴシック体" panose="02010601000101010101" pitchFamily="2" charset="-128"/>
                  </a:rPr>
                  <a:t>を経過する日</a:t>
                </a:r>
              </a:p>
            </p:txBody>
          </p:sp>
          <p:sp>
            <p:nvSpPr>
              <p:cNvPr id="34" name="テキスト ボックス 33"/>
              <p:cNvSpPr txBox="1"/>
              <p:nvPr/>
            </p:nvSpPr>
            <p:spPr>
              <a:xfrm>
                <a:off x="4462046" y="7696180"/>
                <a:ext cx="1195840" cy="276999"/>
              </a:xfrm>
              <a:prstGeom prst="rect">
                <a:avLst/>
              </a:prstGeom>
              <a:noFill/>
            </p:spPr>
            <p:txBody>
              <a:bodyPr wrap="none" lIns="0" tIns="0" rIns="0" bIns="0" rtlCol="0">
                <a:spAutoFit/>
              </a:bodyPr>
              <a:lstStyle/>
              <a:p>
                <a:r>
                  <a:rPr kumimoji="1" lang="ja-JP" altLang="en-US" sz="900" spc="-50" dirty="0">
                    <a:effectLst>
                      <a:glow rad="177800">
                        <a:schemeClr val="bg1"/>
                      </a:glow>
                    </a:effectLst>
                    <a:latin typeface="ＭＳ Ｐゴシック" panose="020B0600070205080204" pitchFamily="50" charset="-128"/>
                    <a:ea typeface="ＤＨＰ特太ゴシック体" panose="02010601000101010101" pitchFamily="2" charset="-128"/>
                  </a:rPr>
                  <a:t>特定生産緑地の指定から</a:t>
                </a:r>
                <a:endParaRPr kumimoji="1" lang="en-US" altLang="ja-JP" sz="900" spc="-50" dirty="0">
                  <a:effectLst>
                    <a:glow rad="177800">
                      <a:schemeClr val="bg1"/>
                    </a:glow>
                  </a:effectLst>
                  <a:latin typeface="ＭＳ Ｐゴシック" panose="020B0600070205080204" pitchFamily="50" charset="-128"/>
                  <a:ea typeface="ＤＨＰ特太ゴシック体" panose="02010601000101010101" pitchFamily="2" charset="-128"/>
                </a:endParaRPr>
              </a:p>
              <a:p>
                <a:r>
                  <a:rPr kumimoji="1" lang="ja-JP" altLang="en-US" sz="900" spc="-50" dirty="0">
                    <a:effectLst>
                      <a:glow rad="177800">
                        <a:schemeClr val="bg1"/>
                      </a:glow>
                    </a:effectLst>
                    <a:latin typeface="ＭＳ Ｐゴシック" panose="020B0600070205080204" pitchFamily="50" charset="-128"/>
                    <a:ea typeface="ＤＨＰ特太ゴシック体" panose="02010601000101010101" pitchFamily="2" charset="-128"/>
                  </a:rPr>
                  <a:t>１０年を経過する日</a:t>
                </a:r>
              </a:p>
            </p:txBody>
          </p:sp>
          <p:sp>
            <p:nvSpPr>
              <p:cNvPr id="35" name="テキスト ボックス 34"/>
              <p:cNvSpPr txBox="1"/>
              <p:nvPr/>
            </p:nvSpPr>
            <p:spPr>
              <a:xfrm>
                <a:off x="5289043" y="8126256"/>
                <a:ext cx="528991" cy="138499"/>
              </a:xfrm>
              <a:prstGeom prst="rect">
                <a:avLst/>
              </a:prstGeom>
              <a:noFill/>
            </p:spPr>
            <p:txBody>
              <a:bodyPr wrap="none" lIns="0" tIns="0" rIns="0" bIns="0" rtlCol="0">
                <a:spAutoFit/>
              </a:bodyPr>
              <a:lstStyle/>
              <a:p>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営農を継続</a:t>
                </a:r>
              </a:p>
            </p:txBody>
          </p:sp>
          <p:sp>
            <p:nvSpPr>
              <p:cNvPr id="36" name="テキスト ボックス 35"/>
              <p:cNvSpPr txBox="1"/>
              <p:nvPr/>
            </p:nvSpPr>
            <p:spPr>
              <a:xfrm>
                <a:off x="5116783" y="8465069"/>
                <a:ext cx="1216162" cy="221018"/>
              </a:xfrm>
              <a:prstGeom prst="rect">
                <a:avLst/>
              </a:prstGeom>
              <a:solidFill>
                <a:schemeClr val="bg1"/>
              </a:solidFill>
              <a:ln w="9525">
                <a:solidFill>
                  <a:schemeClr val="tx1"/>
                </a:solidFill>
              </a:ln>
            </p:spPr>
            <p:txBody>
              <a:bodyPr wrap="none" lIns="18000" tIns="18000" rIns="18000" bIns="18000" rtlCol="0">
                <a:spAutoFit/>
              </a:bodyPr>
              <a:lstStyle/>
              <a:p>
                <a:r>
                  <a:rPr kumimoji="1" lang="en-US" altLang="ja-JP" sz="1200" spc="-50" dirty="0">
                    <a:latin typeface="ＭＳ Ｐゴシック" panose="020B0600070205080204" pitchFamily="50" charset="-128"/>
                    <a:ea typeface="ＤＨＰ特太ゴシック体" panose="02010601000101010101" pitchFamily="2" charset="-128"/>
                  </a:rPr>
                  <a:t>10</a:t>
                </a:r>
                <a:r>
                  <a:rPr kumimoji="1" lang="ja-JP" altLang="en-US" sz="1200" spc="-50" dirty="0">
                    <a:latin typeface="ＭＳ Ｐゴシック" panose="020B0600070205080204" pitchFamily="50" charset="-128"/>
                    <a:ea typeface="ＤＨＰ特太ゴシック体" panose="02010601000101010101" pitchFamily="2" charset="-128"/>
                  </a:rPr>
                  <a:t>年毎に延長可能</a:t>
                </a:r>
              </a:p>
            </p:txBody>
          </p:sp>
          <p:grpSp>
            <p:nvGrpSpPr>
              <p:cNvPr id="37" name="グループ化 36"/>
              <p:cNvGrpSpPr/>
              <p:nvPr/>
            </p:nvGrpSpPr>
            <p:grpSpPr>
              <a:xfrm>
                <a:off x="578562" y="7633239"/>
                <a:ext cx="1756321" cy="1881526"/>
                <a:chOff x="578562" y="7633239"/>
                <a:chExt cx="1756321" cy="1881526"/>
              </a:xfrm>
            </p:grpSpPr>
            <p:grpSp>
              <p:nvGrpSpPr>
                <p:cNvPr id="52" name="グループ化 51"/>
                <p:cNvGrpSpPr/>
                <p:nvPr/>
              </p:nvGrpSpPr>
              <p:grpSpPr>
                <a:xfrm>
                  <a:off x="2069147" y="7633239"/>
                  <a:ext cx="265736" cy="1881526"/>
                  <a:chOff x="368219" y="8215328"/>
                  <a:chExt cx="303750" cy="1911716"/>
                </a:xfrm>
              </p:grpSpPr>
              <p:sp>
                <p:nvSpPr>
                  <p:cNvPr id="63" name="正方形/長方形 62"/>
                  <p:cNvSpPr/>
                  <p:nvPr/>
                </p:nvSpPr>
                <p:spPr>
                  <a:xfrm>
                    <a:off x="368219" y="8215328"/>
                    <a:ext cx="303749" cy="1902037"/>
                  </a:xfrm>
                  <a:prstGeom prst="rect">
                    <a:avLst/>
                  </a:prstGeom>
                  <a:solidFill>
                    <a:schemeClr val="bg1"/>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368222" y="8225006"/>
                    <a:ext cx="303747" cy="1902038"/>
                  </a:xfrm>
                  <a:prstGeom prst="rect">
                    <a:avLst/>
                  </a:prstGeom>
                  <a:noFill/>
                </p:spPr>
                <p:txBody>
                  <a:bodyPr vert="eaVert" wrap="none" lIns="0" tIns="0" rIns="0" bIns="0" rtlCol="0" anchor="ctr" anchorCtr="1">
                    <a:noAutofit/>
                  </a:bodyPr>
                  <a:lstStyle/>
                  <a:p>
                    <a:r>
                      <a:rPr kumimoji="1" lang="ja-JP" altLang="en-US" sz="1200" dirty="0">
                        <a:solidFill>
                          <a:sysClr val="windowText" lastClr="000000"/>
                        </a:solidFill>
                        <a:latin typeface="ＭＳ Ｐゴシック" panose="020B0600070205080204" pitchFamily="50" charset="-128"/>
                        <a:ea typeface="ＭＳ Ｐゴシック" panose="020B0600070205080204" pitchFamily="50" charset="-128"/>
                      </a:rPr>
                      <a:t>特定生産緑地の指定の告示</a:t>
                    </a:r>
                  </a:p>
                </p:txBody>
              </p:sp>
            </p:grpSp>
            <p:grpSp>
              <p:nvGrpSpPr>
                <p:cNvPr id="53" name="グループ化 52"/>
                <p:cNvGrpSpPr/>
                <p:nvPr/>
              </p:nvGrpSpPr>
              <p:grpSpPr>
                <a:xfrm>
                  <a:off x="903885" y="8216300"/>
                  <a:ext cx="1156527" cy="620394"/>
                  <a:chOff x="1209514" y="5344105"/>
                  <a:chExt cx="1175086" cy="630349"/>
                </a:xfrm>
              </p:grpSpPr>
              <p:sp>
                <p:nvSpPr>
                  <p:cNvPr id="59" name="屈折矢印 58"/>
                  <p:cNvSpPr/>
                  <p:nvPr/>
                </p:nvSpPr>
                <p:spPr>
                  <a:xfrm rot="5400000">
                    <a:off x="1247252" y="5776026"/>
                    <a:ext cx="180000" cy="180000"/>
                  </a:xfrm>
                  <a:prstGeom prst="bentUpArrow">
                    <a:avLst>
                      <a:gd name="adj1" fmla="val 13094"/>
                      <a:gd name="adj2" fmla="val 25000"/>
                      <a:gd name="adj3"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十字形 59"/>
                  <p:cNvSpPr/>
                  <p:nvPr/>
                </p:nvSpPr>
                <p:spPr>
                  <a:xfrm rot="2700000">
                    <a:off x="1297502" y="5344105"/>
                    <a:ext cx="144000" cy="144000"/>
                  </a:xfrm>
                  <a:prstGeom prst="plus">
                    <a:avLst>
                      <a:gd name="adj" fmla="val 42198"/>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417136" y="5833733"/>
                    <a:ext cx="967464" cy="140721"/>
                  </a:xfrm>
                  <a:prstGeom prst="rect">
                    <a:avLst/>
                  </a:prstGeom>
                  <a:noFill/>
                </p:spPr>
                <p:txBody>
                  <a:bodyPr wrap="none" lIns="0" tIns="0" rIns="0" bIns="0" rtlCol="0">
                    <a:spAutoFit/>
                  </a:bodyPr>
                  <a:lstStyle/>
                  <a:p>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買取りの申出が可能</a:t>
                    </a:r>
                  </a:p>
                </p:txBody>
              </p:sp>
              <p:sp>
                <p:nvSpPr>
                  <p:cNvPr id="62" name="テキスト ボックス 61"/>
                  <p:cNvSpPr txBox="1"/>
                  <p:nvPr/>
                </p:nvSpPr>
                <p:spPr>
                  <a:xfrm>
                    <a:off x="1209514" y="5479226"/>
                    <a:ext cx="731553" cy="292621"/>
                  </a:xfrm>
                  <a:prstGeom prst="rect">
                    <a:avLst/>
                  </a:prstGeom>
                  <a:solidFill>
                    <a:schemeClr val="bg1"/>
                  </a:solidFill>
                  <a:ln w="3175">
                    <a:solidFill>
                      <a:schemeClr val="tx1"/>
                    </a:solidFill>
                  </a:ln>
                </p:spPr>
                <p:txBody>
                  <a:bodyPr wrap="square" lIns="0" tIns="0" rIns="0" bIns="0" rtlCol="0">
                    <a:spAutoFit/>
                  </a:bodyPr>
                  <a:lstStyle/>
                  <a:p>
                    <a:r>
                      <a:rPr kumimoji="1" lang="ja-JP" altLang="en-US" sz="900" spc="-50" dirty="0">
                        <a:latin typeface="ＭＳ Ｐゴシック" panose="020B0600070205080204" pitchFamily="50" charset="-128"/>
                        <a:ea typeface="ＭＳ Ｐゴシック" panose="020B0600070205080204" pitchFamily="50" charset="-128"/>
                      </a:rPr>
                      <a:t> 相続または、</a:t>
                    </a:r>
                    <a:endParaRPr kumimoji="1" lang="en-US" altLang="ja-JP" sz="900" spc="-50" dirty="0">
                      <a:latin typeface="ＭＳ Ｐゴシック" panose="020B0600070205080204" pitchFamily="50" charset="-128"/>
                      <a:ea typeface="ＭＳ Ｐゴシック" panose="020B0600070205080204" pitchFamily="50" charset="-128"/>
                    </a:endParaRPr>
                  </a:p>
                  <a:p>
                    <a:r>
                      <a:rPr kumimoji="1" lang="ja-JP" altLang="en-US" sz="900" spc="-50" dirty="0">
                        <a:latin typeface="ＭＳ Ｐゴシック" panose="020B0600070205080204" pitchFamily="50" charset="-128"/>
                        <a:ea typeface="ＭＳ Ｐゴシック" panose="020B0600070205080204" pitchFamily="50" charset="-128"/>
                      </a:rPr>
                      <a:t> 従事者の故障 </a:t>
                    </a:r>
                  </a:p>
                </p:txBody>
              </p:sp>
            </p:grpSp>
            <p:sp>
              <p:nvSpPr>
                <p:cNvPr id="54" name="テキスト ボックス 53"/>
                <p:cNvSpPr txBox="1"/>
                <p:nvPr/>
              </p:nvSpPr>
              <p:spPr>
                <a:xfrm>
                  <a:off x="1311303" y="8120234"/>
                  <a:ext cx="528991" cy="138499"/>
                </a:xfrm>
                <a:prstGeom prst="rect">
                  <a:avLst/>
                </a:prstGeom>
                <a:noFill/>
              </p:spPr>
              <p:txBody>
                <a:bodyPr wrap="none" lIns="0" tIns="0" rIns="0" bIns="0" rtlCol="0">
                  <a:spAutoFit/>
                </a:bodyPr>
                <a:lstStyle/>
                <a:p>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営農を継続</a:t>
                  </a:r>
                </a:p>
              </p:txBody>
            </p:sp>
            <p:grpSp>
              <p:nvGrpSpPr>
                <p:cNvPr id="55" name="グループ化 54"/>
                <p:cNvGrpSpPr/>
                <p:nvPr/>
              </p:nvGrpSpPr>
              <p:grpSpPr>
                <a:xfrm>
                  <a:off x="1339742" y="7774608"/>
                  <a:ext cx="636453" cy="301416"/>
                  <a:chOff x="1652361" y="4895327"/>
                  <a:chExt cx="646666" cy="306253"/>
                </a:xfrm>
              </p:grpSpPr>
              <p:sp>
                <p:nvSpPr>
                  <p:cNvPr id="57" name="角丸四角形吹き出し 56"/>
                  <p:cNvSpPr/>
                  <p:nvPr/>
                </p:nvSpPr>
                <p:spPr>
                  <a:xfrm>
                    <a:off x="1652361" y="4895327"/>
                    <a:ext cx="646666" cy="306253"/>
                  </a:xfrm>
                  <a:prstGeom prst="wedgeRoundRectCallout">
                    <a:avLst>
                      <a:gd name="adj1" fmla="val 59810"/>
                      <a:gd name="adj2" fmla="val 81939"/>
                      <a:gd name="adj3" fmla="val 16667"/>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703184" y="4909954"/>
                    <a:ext cx="553767" cy="281444"/>
                  </a:xfrm>
                  <a:prstGeom prst="rect">
                    <a:avLst/>
                  </a:prstGeom>
                  <a:noFill/>
                </p:spPr>
                <p:txBody>
                  <a:bodyPr wrap="none" lIns="0" tIns="0" rIns="0" bIns="0" rtlCol="0">
                    <a:spAutoFit/>
                  </a:bodyPr>
                  <a:lstStyle/>
                  <a:p>
                    <a:r>
                      <a:rPr kumimoji="1" lang="ja-JP" altLang="en-US"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rPr>
                      <a:t>所有者等の</a:t>
                    </a:r>
                    <a:endParaRPr kumimoji="1" lang="en-US" altLang="ja-JP"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rPr>
                      <a:t>意向を前提</a:t>
                    </a:r>
                  </a:p>
                </p:txBody>
              </p:sp>
            </p:grpSp>
            <p:sp>
              <p:nvSpPr>
                <p:cNvPr id="56" name="テキスト ボックス 55"/>
                <p:cNvSpPr txBox="1"/>
                <p:nvPr/>
              </p:nvSpPr>
              <p:spPr>
                <a:xfrm>
                  <a:off x="578562" y="9095818"/>
                  <a:ext cx="1488118" cy="415498"/>
                </a:xfrm>
                <a:prstGeom prst="rect">
                  <a:avLst/>
                </a:prstGeom>
                <a:noFill/>
              </p:spPr>
              <p:txBody>
                <a:bodyPr wrap="square" lIns="0" tIns="0" rIns="0" bIns="0" rtlCol="0">
                  <a:spAutoFit/>
                </a:bodyPr>
                <a:lstStyle/>
                <a:p>
                  <a:r>
                    <a:rPr kumimoji="1" lang="ja-JP" altLang="en-US" sz="900" b="1" u="sng" spc="-50" dirty="0">
                      <a:effectLst>
                        <a:glow rad="63500">
                          <a:schemeClr val="bg1"/>
                        </a:glow>
                      </a:effectLst>
                      <a:latin typeface="ＭＳ Ｐゴシック" panose="020B0600070205080204" pitchFamily="50" charset="-128"/>
                      <a:ea typeface="ＭＳ Ｐゴシック" panose="020B0600070205080204" pitchFamily="50" charset="-128"/>
                    </a:rPr>
                    <a:t>税制特別措置 </a:t>
                  </a:r>
                  <a:endParaRPr kumimoji="1" lang="en-US" altLang="ja-JP" sz="900" b="1" u="sng" spc="-50" dirty="0">
                    <a:effectLst>
                      <a:glow rad="63500">
                        <a:schemeClr val="bg1"/>
                      </a:glow>
                    </a:effectLst>
                    <a:latin typeface="ＭＳ Ｐゴシック" panose="020B0600070205080204" pitchFamily="50" charset="-128"/>
                    <a:ea typeface="ＭＳ Ｐゴシック" panose="020B0600070205080204" pitchFamily="50" charset="-128"/>
                  </a:endParaRPr>
                </a:p>
                <a:p>
                  <a:r>
                    <a:rPr kumimoji="1" lang="en-US" altLang="ja-JP" sz="900" b="1" spc="-50" dirty="0">
                      <a:effectLst>
                        <a:glow rad="63500">
                          <a:schemeClr val="bg1"/>
                        </a:glow>
                      </a:effectLst>
                      <a:latin typeface="ＭＳ Ｐゴシック" panose="020B0600070205080204" pitchFamily="50" charset="-128"/>
                      <a:ea typeface="ＭＳ Ｐゴシック" panose="020B0600070205080204" pitchFamily="50" charset="-128"/>
                    </a:rPr>
                    <a:t> </a:t>
                  </a:r>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■相続税等　：納税猶予の適用</a:t>
                  </a:r>
                  <a:endParaRPr kumimoji="1" lang="en-US" altLang="ja-JP" sz="900" b="1" spc="-50" dirty="0">
                    <a:effectLst>
                      <a:glow rad="63500">
                        <a:schemeClr val="bg1"/>
                      </a:glow>
                    </a:effectLst>
                    <a:latin typeface="ＭＳ Ｐゴシック" panose="020B0600070205080204" pitchFamily="50" charset="-128"/>
                    <a:ea typeface="ＭＳ Ｐゴシック" panose="020B0600070205080204" pitchFamily="50" charset="-128"/>
                  </a:endParaRPr>
                </a:p>
                <a:p>
                  <a:r>
                    <a:rPr kumimoji="1" lang="en-US" altLang="ja-JP" sz="900" b="1" spc="-50" dirty="0">
                      <a:effectLst>
                        <a:glow rad="63500">
                          <a:schemeClr val="bg1"/>
                        </a:glow>
                      </a:effectLst>
                      <a:latin typeface="ＭＳ Ｐゴシック" panose="020B0600070205080204" pitchFamily="50" charset="-128"/>
                      <a:ea typeface="ＭＳ Ｐゴシック" panose="020B0600070205080204" pitchFamily="50" charset="-128"/>
                    </a:rPr>
                    <a:t> </a:t>
                  </a:r>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■固定資産税等 ：農地課税</a:t>
                  </a:r>
                </a:p>
              </p:txBody>
            </p:sp>
          </p:grpSp>
          <p:grpSp>
            <p:nvGrpSpPr>
              <p:cNvPr id="38" name="グループ化 37"/>
              <p:cNvGrpSpPr/>
              <p:nvPr/>
            </p:nvGrpSpPr>
            <p:grpSpPr>
              <a:xfrm>
                <a:off x="4121149" y="7633233"/>
                <a:ext cx="265736" cy="1872004"/>
                <a:chOff x="440802" y="8215327"/>
                <a:chExt cx="303750" cy="1902042"/>
              </a:xfrm>
            </p:grpSpPr>
            <p:sp>
              <p:nvSpPr>
                <p:cNvPr id="50" name="正方形/長方形 49"/>
                <p:cNvSpPr/>
                <p:nvPr/>
              </p:nvSpPr>
              <p:spPr>
                <a:xfrm>
                  <a:off x="440802" y="8215332"/>
                  <a:ext cx="303750" cy="1902037"/>
                </a:xfrm>
                <a:prstGeom prst="rect">
                  <a:avLst/>
                </a:prstGeom>
                <a:solidFill>
                  <a:schemeClr val="bg1"/>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p:cNvSpPr txBox="1"/>
                <p:nvPr/>
              </p:nvSpPr>
              <p:spPr>
                <a:xfrm>
                  <a:off x="440802" y="8215327"/>
                  <a:ext cx="303750" cy="1902038"/>
                </a:xfrm>
                <a:prstGeom prst="rect">
                  <a:avLst/>
                </a:prstGeom>
                <a:noFill/>
              </p:spPr>
              <p:txBody>
                <a:bodyPr vert="eaVert" wrap="none" lIns="0" tIns="0" rIns="0" bIns="0" rtlCol="0" anchor="ctr" anchorCtr="1">
                  <a:noAutofit/>
                </a:bodyPr>
                <a:lstStyle/>
                <a:p>
                  <a:r>
                    <a:rPr kumimoji="1" lang="ja-JP" altLang="en-US" sz="1200" dirty="0">
                      <a:solidFill>
                        <a:sysClr val="windowText" lastClr="000000"/>
                      </a:solidFill>
                      <a:latin typeface="ＭＳ Ｐゴシック" panose="020B0600070205080204" pitchFamily="50" charset="-128"/>
                      <a:ea typeface="ＭＳ Ｐゴシック" panose="020B0600070205080204" pitchFamily="50" charset="-128"/>
                    </a:rPr>
                    <a:t>指定期限の延長の告示</a:t>
                  </a:r>
                </a:p>
              </p:txBody>
            </p:sp>
          </p:grpSp>
          <p:grpSp>
            <p:nvGrpSpPr>
              <p:cNvPr id="39" name="グループ化 38"/>
              <p:cNvGrpSpPr/>
              <p:nvPr/>
            </p:nvGrpSpPr>
            <p:grpSpPr>
              <a:xfrm>
                <a:off x="2920965" y="8216300"/>
                <a:ext cx="1156525" cy="620394"/>
                <a:chOff x="1235324" y="5344105"/>
                <a:chExt cx="1175084" cy="630349"/>
              </a:xfrm>
            </p:grpSpPr>
            <p:sp>
              <p:nvSpPr>
                <p:cNvPr id="46" name="屈折矢印 45"/>
                <p:cNvSpPr/>
                <p:nvPr/>
              </p:nvSpPr>
              <p:spPr>
                <a:xfrm rot="5400000">
                  <a:off x="1273058" y="5776026"/>
                  <a:ext cx="180000" cy="180000"/>
                </a:xfrm>
                <a:prstGeom prst="bentUpArrow">
                  <a:avLst>
                    <a:gd name="adj1" fmla="val 13094"/>
                    <a:gd name="adj2" fmla="val 25000"/>
                    <a:gd name="adj3"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十字形 46"/>
                <p:cNvSpPr/>
                <p:nvPr/>
              </p:nvSpPr>
              <p:spPr>
                <a:xfrm rot="2700000">
                  <a:off x="1323306" y="5344105"/>
                  <a:ext cx="144000" cy="144000"/>
                </a:xfrm>
                <a:prstGeom prst="plus">
                  <a:avLst>
                    <a:gd name="adj" fmla="val 42198"/>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442943" y="5833733"/>
                  <a:ext cx="967465" cy="140721"/>
                </a:xfrm>
                <a:prstGeom prst="rect">
                  <a:avLst/>
                </a:prstGeom>
                <a:noFill/>
              </p:spPr>
              <p:txBody>
                <a:bodyPr wrap="none" lIns="0" tIns="0" rIns="0" bIns="0" rtlCol="0">
                  <a:spAutoFit/>
                </a:bodyPr>
                <a:lstStyle/>
                <a:p>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買取りの申出が可能</a:t>
                  </a:r>
                </a:p>
              </p:txBody>
            </p:sp>
            <p:sp>
              <p:nvSpPr>
                <p:cNvPr id="49" name="テキスト ボックス 48"/>
                <p:cNvSpPr txBox="1"/>
                <p:nvPr/>
              </p:nvSpPr>
              <p:spPr>
                <a:xfrm>
                  <a:off x="1235324" y="5479226"/>
                  <a:ext cx="731553" cy="292621"/>
                </a:xfrm>
                <a:prstGeom prst="rect">
                  <a:avLst/>
                </a:prstGeom>
                <a:solidFill>
                  <a:schemeClr val="bg1"/>
                </a:solidFill>
                <a:ln w="3175">
                  <a:solidFill>
                    <a:schemeClr val="tx1"/>
                  </a:solidFill>
                </a:ln>
              </p:spPr>
              <p:txBody>
                <a:bodyPr wrap="square" lIns="0" tIns="0" rIns="0" bIns="0" rtlCol="0">
                  <a:spAutoFit/>
                </a:bodyPr>
                <a:lstStyle/>
                <a:p>
                  <a:r>
                    <a:rPr kumimoji="1" lang="ja-JP" altLang="en-US" sz="900" spc="-50" dirty="0">
                      <a:latin typeface="ＭＳ Ｐゴシック" panose="020B0600070205080204" pitchFamily="50" charset="-128"/>
                      <a:ea typeface="ＭＳ Ｐゴシック" panose="020B0600070205080204" pitchFamily="50" charset="-128"/>
                    </a:rPr>
                    <a:t> 相続または、</a:t>
                  </a:r>
                  <a:endParaRPr kumimoji="1" lang="en-US" altLang="ja-JP" sz="900" spc="-50" dirty="0">
                    <a:latin typeface="ＭＳ Ｐゴシック" panose="020B0600070205080204" pitchFamily="50" charset="-128"/>
                    <a:ea typeface="ＭＳ Ｐゴシック" panose="020B0600070205080204" pitchFamily="50" charset="-128"/>
                  </a:endParaRPr>
                </a:p>
                <a:p>
                  <a:r>
                    <a:rPr kumimoji="1" lang="ja-JP" altLang="en-US" sz="900" spc="-50" dirty="0">
                      <a:latin typeface="ＭＳ Ｐゴシック" panose="020B0600070205080204" pitchFamily="50" charset="-128"/>
                      <a:ea typeface="ＭＳ Ｐゴシック" panose="020B0600070205080204" pitchFamily="50" charset="-128"/>
                    </a:rPr>
                    <a:t> 従事者の故障</a:t>
                  </a:r>
                </a:p>
              </p:txBody>
            </p:sp>
          </p:grpSp>
          <p:sp>
            <p:nvSpPr>
              <p:cNvPr id="40" name="テキスト ボックス 39"/>
              <p:cNvSpPr txBox="1"/>
              <p:nvPr/>
            </p:nvSpPr>
            <p:spPr>
              <a:xfrm>
                <a:off x="3363303" y="8120234"/>
                <a:ext cx="528991" cy="138499"/>
              </a:xfrm>
              <a:prstGeom prst="rect">
                <a:avLst/>
              </a:prstGeom>
              <a:noFill/>
            </p:spPr>
            <p:txBody>
              <a:bodyPr wrap="none" lIns="0" tIns="0" rIns="0" bIns="0" rtlCol="0">
                <a:spAutoFit/>
              </a:bodyPr>
              <a:lstStyle/>
              <a:p>
                <a:r>
                  <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rPr>
                  <a:t>営農を継続</a:t>
                </a:r>
              </a:p>
            </p:txBody>
          </p:sp>
          <p:grpSp>
            <p:nvGrpSpPr>
              <p:cNvPr id="41" name="グループ化 40"/>
              <p:cNvGrpSpPr/>
              <p:nvPr/>
            </p:nvGrpSpPr>
            <p:grpSpPr>
              <a:xfrm>
                <a:off x="3391742" y="7774608"/>
                <a:ext cx="636453" cy="301416"/>
                <a:chOff x="1716881" y="4895327"/>
                <a:chExt cx="646666" cy="306253"/>
              </a:xfrm>
            </p:grpSpPr>
            <p:sp>
              <p:nvSpPr>
                <p:cNvPr id="44" name="角丸四角形吹き出し 43"/>
                <p:cNvSpPr/>
                <p:nvPr/>
              </p:nvSpPr>
              <p:spPr>
                <a:xfrm>
                  <a:off x="1716881" y="4895327"/>
                  <a:ext cx="646666" cy="306253"/>
                </a:xfrm>
                <a:prstGeom prst="wedgeRoundRectCallout">
                  <a:avLst>
                    <a:gd name="adj1" fmla="val 59810"/>
                    <a:gd name="adj2" fmla="val 81939"/>
                    <a:gd name="adj3" fmla="val 16667"/>
                  </a:avLst>
                </a:prstGeom>
                <a:solidFill>
                  <a:srgbClr val="00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767704" y="4909954"/>
                  <a:ext cx="553767" cy="281444"/>
                </a:xfrm>
                <a:prstGeom prst="rect">
                  <a:avLst/>
                </a:prstGeom>
                <a:noFill/>
              </p:spPr>
              <p:txBody>
                <a:bodyPr wrap="none" lIns="0" tIns="0" rIns="0" bIns="0" rtlCol="0">
                  <a:spAutoFit/>
                </a:bodyPr>
                <a:lstStyle/>
                <a:p>
                  <a:r>
                    <a:rPr kumimoji="1" lang="ja-JP" altLang="en-US"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rPr>
                    <a:t>所有者等の</a:t>
                  </a:r>
                  <a:endParaRPr kumimoji="1" lang="en-US" altLang="ja-JP"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900" b="1" spc="-5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rPr>
                    <a:t>意向を前提</a:t>
                  </a:r>
                </a:p>
              </p:txBody>
            </p:sp>
          </p:grpSp>
          <p:sp>
            <p:nvSpPr>
              <p:cNvPr id="42" name="テキスト ボックス 41"/>
              <p:cNvSpPr txBox="1"/>
              <p:nvPr/>
            </p:nvSpPr>
            <p:spPr>
              <a:xfrm>
                <a:off x="2601987" y="9095818"/>
                <a:ext cx="981038" cy="138499"/>
              </a:xfrm>
              <a:prstGeom prst="rect">
                <a:avLst/>
              </a:prstGeom>
              <a:noFill/>
            </p:spPr>
            <p:txBody>
              <a:bodyPr wrap="none" lIns="0" tIns="0" rIns="0" bIns="0" rtlCol="0">
                <a:spAutoFit/>
              </a:bodyPr>
              <a:lstStyle/>
              <a:p>
                <a:r>
                  <a:rPr kumimoji="1" lang="ja-JP" altLang="en-US" sz="900" b="1" u="sng" spc="-50" dirty="0">
                    <a:effectLst>
                      <a:glow rad="63500">
                        <a:schemeClr val="bg1"/>
                      </a:glow>
                    </a:effectLst>
                    <a:latin typeface="ＭＳ Ｐゴシック" panose="020B0600070205080204" pitchFamily="50" charset="-128"/>
                    <a:ea typeface="ＭＳ Ｐゴシック" panose="020B0600070205080204" pitchFamily="50" charset="-128"/>
                  </a:rPr>
                  <a:t>税制特別措置が継続</a:t>
                </a:r>
                <a:endPar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4714312" y="9111429"/>
                <a:ext cx="981038" cy="276999"/>
              </a:xfrm>
              <a:prstGeom prst="rect">
                <a:avLst/>
              </a:prstGeom>
              <a:noFill/>
            </p:spPr>
            <p:txBody>
              <a:bodyPr wrap="none" lIns="0" tIns="0" rIns="0" bIns="0" rtlCol="0">
                <a:spAutoFit/>
              </a:bodyPr>
              <a:lstStyle/>
              <a:p>
                <a:r>
                  <a:rPr kumimoji="1" lang="ja-JP" altLang="en-US" sz="900" b="1" u="sng" spc="-50" dirty="0">
                    <a:effectLst>
                      <a:glow rad="63500">
                        <a:schemeClr val="bg1"/>
                      </a:glow>
                    </a:effectLst>
                    <a:latin typeface="ＭＳ Ｐゴシック" panose="020B0600070205080204" pitchFamily="50" charset="-128"/>
                    <a:ea typeface="ＭＳ Ｐゴシック" panose="020B0600070205080204" pitchFamily="50" charset="-128"/>
                  </a:rPr>
                  <a:t>税制特別措置が継続</a:t>
                </a:r>
                <a:endParaRPr kumimoji="1" lang="en-US" altLang="ja-JP" sz="900" b="1" u="sng" spc="-50" dirty="0">
                  <a:effectLst>
                    <a:glow rad="63500">
                      <a:schemeClr val="bg1"/>
                    </a:glow>
                  </a:effectLst>
                  <a:latin typeface="ＭＳ Ｐゴシック" panose="020B0600070205080204" pitchFamily="50" charset="-128"/>
                  <a:ea typeface="ＭＳ Ｐゴシック" panose="020B0600070205080204" pitchFamily="50" charset="-128"/>
                </a:endParaRPr>
              </a:p>
              <a:p>
                <a:r>
                  <a:rPr kumimoji="1" lang="en-US" altLang="ja-JP" sz="900" b="1" spc="-50" dirty="0">
                    <a:effectLst>
                      <a:glow rad="63500">
                        <a:schemeClr val="bg1"/>
                      </a:glow>
                    </a:effectLst>
                    <a:latin typeface="ＭＳ Ｐゴシック" panose="020B0600070205080204" pitchFamily="50" charset="-128"/>
                    <a:ea typeface="ＭＳ Ｐゴシック" panose="020B0600070205080204" pitchFamily="50" charset="-128"/>
                  </a:rPr>
                  <a:t> </a:t>
                </a:r>
                <a:endParaRPr kumimoji="1" lang="ja-JP" altLang="en-US" sz="900" b="1" spc="-50" dirty="0">
                  <a:effectLst>
                    <a:glow rad="63500">
                      <a:schemeClr val="bg1"/>
                    </a:glow>
                  </a:effectLst>
                  <a:latin typeface="ＭＳ Ｐゴシック" panose="020B0600070205080204" pitchFamily="50" charset="-128"/>
                  <a:ea typeface="ＭＳ Ｐゴシック" panose="020B0600070205080204" pitchFamily="50" charset="-128"/>
                </a:endParaRPr>
              </a:p>
            </p:txBody>
          </p:sp>
        </p:grpSp>
        <p:grpSp>
          <p:nvGrpSpPr>
            <p:cNvPr id="92" name="グループ化 91"/>
            <p:cNvGrpSpPr/>
            <p:nvPr/>
          </p:nvGrpSpPr>
          <p:grpSpPr>
            <a:xfrm>
              <a:off x="8550293" y="8817228"/>
              <a:ext cx="2200315" cy="978012"/>
              <a:chOff x="8361611" y="8770782"/>
              <a:chExt cx="2200315" cy="978012"/>
            </a:xfrm>
          </p:grpSpPr>
          <p:grpSp>
            <p:nvGrpSpPr>
              <p:cNvPr id="88" name="グループ化 87"/>
              <p:cNvGrpSpPr/>
              <p:nvPr/>
            </p:nvGrpSpPr>
            <p:grpSpPr>
              <a:xfrm>
                <a:off x="8361611" y="8963472"/>
                <a:ext cx="945016" cy="785322"/>
                <a:chOff x="8361611" y="8963472"/>
                <a:chExt cx="945016" cy="785322"/>
              </a:xfrm>
            </p:grpSpPr>
            <p:sp>
              <p:nvSpPr>
                <p:cNvPr id="83" name="正方形/長方形 82"/>
                <p:cNvSpPr/>
                <p:nvPr/>
              </p:nvSpPr>
              <p:spPr>
                <a:xfrm>
                  <a:off x="8603943" y="8963472"/>
                  <a:ext cx="468000" cy="37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弧 71"/>
                <p:cNvSpPr/>
                <p:nvPr/>
              </p:nvSpPr>
              <p:spPr>
                <a:xfrm>
                  <a:off x="8479517" y="8999549"/>
                  <a:ext cx="546544" cy="683618"/>
                </a:xfrm>
                <a:prstGeom prst="arc">
                  <a:avLst>
                    <a:gd name="adj1" fmla="val 17076011"/>
                    <a:gd name="adj2" fmla="val 0"/>
                  </a:avLst>
                </a:prstGeom>
                <a:ln w="63500">
                  <a:solidFill>
                    <a:srgbClr val="F661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円弧 77"/>
                <p:cNvSpPr/>
                <p:nvPr/>
              </p:nvSpPr>
              <p:spPr>
                <a:xfrm flipH="1">
                  <a:off x="8650966" y="8999549"/>
                  <a:ext cx="546544" cy="683618"/>
                </a:xfrm>
                <a:prstGeom prst="arc">
                  <a:avLst>
                    <a:gd name="adj1" fmla="val 17076011"/>
                    <a:gd name="adj2" fmla="val 0"/>
                  </a:avLst>
                </a:prstGeom>
                <a:ln w="63500">
                  <a:solidFill>
                    <a:srgbClr val="F661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円弧 79"/>
                <p:cNvSpPr/>
                <p:nvPr/>
              </p:nvSpPr>
              <p:spPr>
                <a:xfrm flipH="1">
                  <a:off x="8760083" y="9065176"/>
                  <a:ext cx="546544" cy="683618"/>
                </a:xfrm>
                <a:prstGeom prst="arc">
                  <a:avLst>
                    <a:gd name="adj1" fmla="val 17315226"/>
                    <a:gd name="adj2" fmla="val 20777306"/>
                  </a:avLst>
                </a:prstGeom>
                <a:ln w="69850">
                  <a:solidFill>
                    <a:srgbClr val="F661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p:cNvSpPr/>
                <p:nvPr/>
              </p:nvSpPr>
              <p:spPr>
                <a:xfrm>
                  <a:off x="8361611" y="9065176"/>
                  <a:ext cx="546544" cy="683618"/>
                </a:xfrm>
                <a:prstGeom prst="arc">
                  <a:avLst>
                    <a:gd name="adj1" fmla="val 17315226"/>
                    <a:gd name="adj2" fmla="val 20777306"/>
                  </a:avLst>
                </a:prstGeom>
                <a:ln w="69850">
                  <a:solidFill>
                    <a:srgbClr val="F661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ハート 86"/>
                <p:cNvSpPr/>
                <p:nvPr/>
              </p:nvSpPr>
              <p:spPr>
                <a:xfrm rot="10800000">
                  <a:off x="8777807" y="8982702"/>
                  <a:ext cx="123205" cy="57997"/>
                </a:xfrm>
                <a:prstGeom prst="heart">
                  <a:avLst/>
                </a:prstGeom>
                <a:solidFill>
                  <a:srgbClr val="F66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8603943" y="8963472"/>
                  <a:ext cx="468000" cy="37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9" name="角丸四角形 88"/>
              <p:cNvSpPr/>
              <p:nvPr/>
            </p:nvSpPr>
            <p:spPr>
              <a:xfrm>
                <a:off x="9201132" y="9320969"/>
                <a:ext cx="1279990" cy="128585"/>
              </a:xfrm>
              <a:prstGeom prst="roundRect">
                <a:avLst>
                  <a:gd name="adj" fmla="val 50000"/>
                </a:avLst>
              </a:prstGeom>
              <a:solidFill>
                <a:srgbClr val="C0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spc="-30" dirty="0">
                    <a:solidFill>
                      <a:schemeClr val="tx1"/>
                    </a:solidFill>
                    <a:latin typeface="Arial" panose="020B0604020202020204" pitchFamily="34" charset="0"/>
                    <a:ea typeface="ＤＦ特太ゴシック体" panose="02010609000101010101" pitchFamily="1" charset="-128"/>
                    <a:cs typeface="Arial" panose="020B0604020202020204" pitchFamily="34" charset="0"/>
                  </a:rPr>
                  <a:t>  </a:t>
                </a:r>
                <a:r>
                  <a:rPr kumimoji="1" lang="ja-JP" altLang="en-US" sz="400" b="1" spc="-30" dirty="0">
                    <a:solidFill>
                      <a:schemeClr val="tx1"/>
                    </a:solidFill>
                    <a:latin typeface="Arial" panose="020B0604020202020204" pitchFamily="34" charset="0"/>
                    <a:ea typeface="ＤＦ特太ゴシック体" panose="02010609000101010101" pitchFamily="1" charset="-128"/>
                    <a:cs typeface="Arial" panose="020B0604020202020204" pitchFamily="34" charset="0"/>
                  </a:rPr>
                  <a:t> </a:t>
                </a:r>
                <a:r>
                  <a:rPr kumimoji="1" lang="en-US" altLang="ja-JP" sz="800" b="1" spc="-30" dirty="0">
                    <a:solidFill>
                      <a:schemeClr val="bg1"/>
                    </a:solidFill>
                    <a:latin typeface="Arial" panose="020B0604020202020204" pitchFamily="34" charset="0"/>
                    <a:ea typeface="ＤＦ特太ゴシック体" panose="02010609000101010101" pitchFamily="1" charset="-128"/>
                    <a:cs typeface="Arial" panose="020B0604020202020204" pitchFamily="34" charset="0"/>
                  </a:rPr>
                  <a:t>Yamato Takada</a:t>
                </a:r>
                <a:r>
                  <a:rPr kumimoji="1" lang="ja-JP" altLang="en-US" sz="800" b="1" spc="-30" dirty="0">
                    <a:solidFill>
                      <a:schemeClr val="bg1"/>
                    </a:solidFill>
                    <a:latin typeface="Arial" panose="020B0604020202020204" pitchFamily="34" charset="0"/>
                    <a:ea typeface="ＤＦ特太ゴシック体" panose="02010609000101010101" pitchFamily="1" charset="-128"/>
                    <a:cs typeface="Arial" panose="020B0604020202020204" pitchFamily="34" charset="0"/>
                  </a:rPr>
                  <a:t> </a:t>
                </a:r>
                <a:r>
                  <a:rPr kumimoji="1" lang="en-US" altLang="ja-JP" sz="800" b="1" spc="-30" dirty="0">
                    <a:solidFill>
                      <a:schemeClr val="bg1"/>
                    </a:solidFill>
                    <a:latin typeface="Arial" panose="020B0604020202020204" pitchFamily="34" charset="0"/>
                    <a:ea typeface="ＤＦ特太ゴシック体" panose="02010609000101010101" pitchFamily="1" charset="-128"/>
                    <a:cs typeface="Arial" panose="020B0604020202020204" pitchFamily="34" charset="0"/>
                  </a:rPr>
                  <a:t>City</a:t>
                </a:r>
                <a:endParaRPr kumimoji="1" lang="ja-JP" altLang="en-US" sz="800" b="1" spc="-30" dirty="0">
                  <a:solidFill>
                    <a:schemeClr val="bg1"/>
                  </a:solidFill>
                  <a:latin typeface="Arial" panose="020B0604020202020204" pitchFamily="34" charset="0"/>
                  <a:ea typeface="ＤＦ特太ゴシック体" panose="02010609000101010101" pitchFamily="1" charset="-128"/>
                  <a:cs typeface="Arial" panose="020B0604020202020204" pitchFamily="34" charset="0"/>
                </a:endParaRPr>
              </a:p>
            </p:txBody>
          </p:sp>
          <p:sp>
            <p:nvSpPr>
              <p:cNvPr id="90" name="テキスト ボックス 89"/>
              <p:cNvSpPr txBox="1"/>
              <p:nvPr/>
            </p:nvSpPr>
            <p:spPr>
              <a:xfrm>
                <a:off x="9086842" y="8903038"/>
                <a:ext cx="1475084" cy="400110"/>
              </a:xfrm>
              <a:prstGeom prst="rect">
                <a:avLst/>
              </a:prstGeom>
              <a:noFill/>
            </p:spPr>
            <p:txBody>
              <a:bodyPr wrap="none" rtlCol="0">
                <a:spAutoFit/>
              </a:bodyPr>
              <a:lstStyle/>
              <a:p>
                <a:r>
                  <a:rPr kumimoji="1" lang="ja-JP" altLang="en-US" sz="2000" b="1" dirty="0">
                    <a:latin typeface="HGｺﾞｼｯｸM" panose="020B0609000000000000" pitchFamily="49" charset="-128"/>
                    <a:ea typeface="HGｺﾞｼｯｸM" panose="020B0609000000000000" pitchFamily="49" charset="-128"/>
                  </a:rPr>
                  <a:t>大和高田市</a:t>
                </a:r>
              </a:p>
            </p:txBody>
          </p:sp>
          <p:sp>
            <p:nvSpPr>
              <p:cNvPr id="91" name="テキスト ボックス 90"/>
              <p:cNvSpPr txBox="1"/>
              <p:nvPr/>
            </p:nvSpPr>
            <p:spPr>
              <a:xfrm>
                <a:off x="9522520" y="8770782"/>
                <a:ext cx="607859" cy="261610"/>
              </a:xfrm>
              <a:prstGeom prst="rect">
                <a:avLst/>
              </a:prstGeom>
              <a:noFill/>
            </p:spPr>
            <p:txBody>
              <a:bodyPr wrap="none" rtlCol="0">
                <a:spAutoFit/>
              </a:bodyPr>
              <a:lstStyle/>
              <a:p>
                <a:r>
                  <a:rPr kumimoji="1" lang="ja-JP" altLang="en-US" sz="1100" b="1" dirty="0">
                    <a:latin typeface="HGｺﾞｼｯｸM" panose="020B0609000000000000" pitchFamily="49" charset="-128"/>
                    <a:ea typeface="HGｺﾞｼｯｸM" panose="020B0609000000000000" pitchFamily="49" charset="-128"/>
                  </a:rPr>
                  <a:t>奈良県</a:t>
                </a:r>
              </a:p>
            </p:txBody>
          </p:sp>
        </p:grpSp>
      </p:grpSp>
      <p:sp>
        <p:nvSpPr>
          <p:cNvPr id="79" name="テキスト ボックス 78"/>
          <p:cNvSpPr txBox="1"/>
          <p:nvPr/>
        </p:nvSpPr>
        <p:spPr>
          <a:xfrm>
            <a:off x="28800" y="50400"/>
            <a:ext cx="6084000" cy="5616000"/>
          </a:xfrm>
          <a:prstGeom prst="rect">
            <a:avLst/>
          </a:prstGeom>
          <a:solidFill>
            <a:srgbClr val="F4F9F1"/>
          </a:solidFill>
          <a:ln w="25400">
            <a:solidFill>
              <a:srgbClr val="C0DB00"/>
            </a:solidFill>
          </a:ln>
        </p:spPr>
        <p:txBody>
          <a:bodyPr wrap="square" rtlCol="0">
            <a:noAutofit/>
          </a:bodyPr>
          <a:lstStyle/>
          <a:p>
            <a:r>
              <a:rPr kumimoji="1" lang="ja-JP" altLang="en-US" sz="2400" b="1" spc="-300" dirty="0">
                <a:solidFill>
                  <a:schemeClr val="tx1">
                    <a:lumMod val="65000"/>
                    <a:lumOff val="35000"/>
                  </a:schemeClr>
                </a:solidFill>
                <a:effectLst>
                  <a:outerShdw blurRad="50800" dist="50800" dir="2700000" algn="tl">
                    <a:srgbClr val="000000">
                      <a:alpha val="50000"/>
                    </a:srgbClr>
                  </a:outerShdw>
                </a:effectLst>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rPr>
              <a:t>■ </a:t>
            </a:r>
            <a:r>
              <a:rPr kumimoji="1" lang="ja-JP" altLang="en-US" sz="2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特定生産緑地の指定手続きに必要な書類</a:t>
            </a:r>
            <a:endParaRPr kumimoji="1" lang="en-US" altLang="ja-JP" sz="2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marL="118800"/>
            <a:r>
              <a:rPr kumimoji="1" lang="ja-JP" altLang="en-US"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endParaRPr kumimoji="1" lang="en-US" altLang="ja-JP"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特定生産緑地の指定を希望される方は、手続きの段階に応じて、下記の書類を　</a:t>
            </a:r>
            <a:endParaRPr kumimoji="1" lang="en-US" altLang="ja-JP" sz="140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ct val="110000"/>
              </a:lnSpc>
            </a:pPr>
            <a:r>
              <a:rPr kumimoji="1" lang="ja-JP" altLang="en-US" sz="140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都市計画課まで持参してください。</a:t>
            </a:r>
            <a:endParaRPr kumimoji="1" lang="en-US" altLang="ja-JP" sz="140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ct val="110000"/>
              </a:lnSpc>
            </a:pPr>
            <a:r>
              <a:rPr kumimoji="1" lang="ja-JP" altLang="en-US" sz="1400" spc="-15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400" spc="-110" dirty="0">
                <a:solidFill>
                  <a:schemeClr val="tx2">
                    <a:lumMod val="7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400" spc="-110" dirty="0">
                <a:solidFill>
                  <a:schemeClr val="tx2">
                    <a:lumMod val="75000"/>
                  </a:schemeClr>
                </a:solidFill>
                <a:latin typeface="HGP教科書体" panose="02020600000000000000" pitchFamily="18" charset="-128"/>
                <a:ea typeface="HGP教科書体" panose="02020600000000000000" pitchFamily="18" charset="-128"/>
                <a:cs typeface="Meiryo UI" panose="020B0604030504040204" pitchFamily="50" charset="-128"/>
              </a:rPr>
              <a:t>様式については、ホームページにも掲載しております。</a:t>
            </a:r>
            <a:endParaRPr kumimoji="1" lang="en-US" altLang="ja-JP" sz="1400" spc="-150" dirty="0">
              <a:solidFill>
                <a:schemeClr val="tx2">
                  <a:lumMod val="75000"/>
                </a:schemeClr>
              </a:solidFill>
              <a:latin typeface="HGP教科書体" panose="02020600000000000000" pitchFamily="18" charset="-128"/>
              <a:ea typeface="HGP教科書体" panose="02020600000000000000" pitchFamily="18" charset="-128"/>
            </a:endParaRPr>
          </a:p>
        </p:txBody>
      </p:sp>
      <p:grpSp>
        <p:nvGrpSpPr>
          <p:cNvPr id="14" name="グループ化 13"/>
          <p:cNvGrpSpPr/>
          <p:nvPr/>
        </p:nvGrpSpPr>
        <p:grpSpPr>
          <a:xfrm>
            <a:off x="196850" y="1368000"/>
            <a:ext cx="5796000" cy="4240436"/>
            <a:chOff x="510395" y="2418482"/>
            <a:chExt cx="5804978" cy="2649416"/>
          </a:xfrm>
        </p:grpSpPr>
        <p:sp>
          <p:nvSpPr>
            <p:cNvPr id="85" name="角丸四角形 84"/>
            <p:cNvSpPr/>
            <p:nvPr/>
          </p:nvSpPr>
          <p:spPr>
            <a:xfrm>
              <a:off x="510395" y="2418482"/>
              <a:ext cx="5804978" cy="2606495"/>
            </a:xfrm>
            <a:prstGeom prst="roundRect">
              <a:avLst>
                <a:gd name="adj" fmla="val 3925"/>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角丸四角形 83"/>
            <p:cNvSpPr/>
            <p:nvPr/>
          </p:nvSpPr>
          <p:spPr>
            <a:xfrm>
              <a:off x="588848" y="2452258"/>
              <a:ext cx="2307569" cy="288000"/>
            </a:xfrm>
            <a:prstGeom prst="roundRect">
              <a:avLst>
                <a:gd name="adj" fmla="val 39120"/>
              </a:avLst>
            </a:prstGeom>
            <a:solidFill>
              <a:srgbClr val="0066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r>
                <a:rPr kumimoji="1" lang="ja-JP" altLang="en-US" sz="1600" dirty="0">
                  <a:ln w="0">
                    <a:solidFill>
                      <a:schemeClr val="tx1"/>
                    </a:solidFill>
                  </a:ln>
                  <a:solidFill>
                    <a:schemeClr val="bg1"/>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1600" dirty="0">
                  <a:ln w="0">
                    <a:solidFill>
                      <a:schemeClr val="tx1"/>
                    </a:solidFill>
                  </a:ln>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指定希望の申出時</a:t>
              </a:r>
              <a:endParaRPr kumimoji="1" lang="ja-JP" altLang="en-US" sz="1600" dirty="0">
                <a:ln w="0">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510395" y="2792870"/>
              <a:ext cx="5686384" cy="2275028"/>
            </a:xfrm>
            <a:prstGeom prst="rect">
              <a:avLst/>
            </a:prstGeom>
            <a:noFill/>
          </p:spPr>
          <p:txBody>
            <a:bodyPr wrap="square" lIns="72000" tIns="0" rIns="0" bIns="0" rtlCol="0">
              <a:noAutofit/>
            </a:bodyPr>
            <a:lstStyle/>
            <a:p>
              <a:pPr lvl="0">
                <a:lnSpc>
                  <a:spcPct val="120000"/>
                </a:lnSpc>
              </a:pPr>
              <a:r>
                <a:rPr kumimoji="1" lang="ja-JP" altLang="en-US" sz="1400" dirty="0">
                  <a:ln w="6350">
                    <a:solidFill>
                      <a:srgbClr val="FFFF00"/>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dirty="0">
                  <a:ln w="6350">
                    <a:solidFill>
                      <a:srgbClr val="F4F9F1"/>
                    </a:solidFill>
                  </a:ln>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提出書類</a:t>
              </a:r>
              <a:endParaRPr kumimoji="1" lang="en-US" altLang="ja-JP" sz="1400" dirty="0">
                <a:ln w="6350">
                  <a:solidFill>
                    <a:srgbClr val="F4F9F1"/>
                  </a:solidFill>
                </a:ln>
                <a:solidFill>
                  <a:schemeClr val="tx1">
                    <a:lumMod val="95000"/>
                    <a:lumOff val="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0">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（１） 特定生産緑地の指定申出兼同意書</a:t>
              </a:r>
              <a:endParaRPr kumimoji="1" lang="en-US" altLang="ja-JP"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lvl="0">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指定を希望する生産緑地の位置や面積、</a:t>
              </a:r>
              <a:endParaRPr kumimoji="1" lang="en-US" altLang="ja-JP"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lvl="0">
                <a:lnSpc>
                  <a:spcPts val="1900"/>
                </a:lnSpc>
                <a:spcBef>
                  <a:spcPts val="100"/>
                </a:spcBef>
                <a:spcAft>
                  <a:spcPts val="100"/>
                </a:spcAft>
              </a:pP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　　　　農地等利害関係人（</a:t>
              </a:r>
              <a:r>
                <a:rPr kumimoji="1" lang="ja-JP" altLang="en-US"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所有者や賃借人など</a:t>
              </a: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）の有無を記載した書類</a:t>
              </a:r>
              <a:endParaRPr kumimoji="1" lang="en-US" altLang="ja-JP"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（２） 特定生産緑地の指定同意書</a:t>
              </a:r>
              <a:endParaRPr kumimoji="1" lang="en-US" altLang="ja-JP"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農地等利害関係人全員の同意を得たことを示す書類</a:t>
              </a:r>
              <a:r>
                <a:rPr kumimoji="1" lang="en-US" altLang="ja-JP"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実印の押印が必要</a:t>
              </a:r>
              <a:r>
                <a:rPr kumimoji="1" lang="en-US" altLang="ja-JP"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p>
            <a:p>
              <a:pPr lvl="0">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（３） 実印 </a:t>
              </a:r>
              <a:r>
                <a:rPr kumimoji="1" lang="ja-JP" altLang="en-US"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（申出受付時に押印いただきます）</a:t>
              </a:r>
              <a:endPar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（４） 印鑑証明書</a:t>
              </a: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農地等利害関係人全員</a:t>
              </a: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endPar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endParaRPr>
            </a:p>
            <a:p>
              <a:pPr lvl="0">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（５） 指定希望区域を示す位置</a:t>
              </a:r>
              <a:r>
                <a:rPr kumimoji="1" lang="ja-JP" altLang="en-US" sz="1400" spc="-15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図 </a:t>
              </a:r>
              <a:r>
                <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土地の一部を指定する場合は、分筆が必要） </a:t>
              </a:r>
              <a:r>
                <a:rPr kumimoji="1" lang="ja-JP" altLang="en-US"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　　</a:t>
              </a:r>
              <a:endParaRPr kumimoji="1" lang="en-US" altLang="ja-JP" sz="1400" spc="-15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（６） 土地登記簿謄本</a:t>
              </a:r>
              <a:r>
                <a:rPr kumimoji="1" lang="ja-JP" altLang="en-US" sz="11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（原本）（交付後３ヶ月以内）</a:t>
              </a:r>
              <a:r>
                <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法務局より入手してください）</a:t>
              </a:r>
              <a:endPar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　　　　土地の全部事項証明書 </a:t>
              </a:r>
              <a:endParaRPr kumimoji="1" lang="en-US" altLang="ja-JP" sz="14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（７） 地積測量図</a:t>
              </a:r>
              <a:r>
                <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法務局より入手してください）</a:t>
              </a:r>
              <a:endPar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a:lnSpc>
                  <a:spcPts val="1900"/>
                </a:lnSpc>
                <a:spcBef>
                  <a:spcPts val="100"/>
                </a:spcBef>
                <a:spcAft>
                  <a:spcPts val="100"/>
                </a:spcAft>
              </a:pPr>
              <a:r>
                <a:rPr kumimoji="1" lang="ja-JP" altLang="en-US" sz="1400"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（８） 公図</a:t>
              </a:r>
              <a:r>
                <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rPr>
                <a:t>法務局より入手してください）</a:t>
              </a:r>
              <a:endParaRPr kumimoji="1" lang="en-US" altLang="ja-JP" sz="1200" dirty="0">
                <a:solidFill>
                  <a:schemeClr val="tx1">
                    <a:lumMod val="85000"/>
                    <a:lumOff val="15000"/>
                  </a:schemeClr>
                </a:solidFill>
                <a:latin typeface="HGP教科書体" panose="02020600000000000000" pitchFamily="18" charset="-128"/>
                <a:ea typeface="HGP教科書体" panose="02020600000000000000" pitchFamily="18" charset="-128"/>
                <a:cs typeface="Meiryo UI" panose="020B0604030504040204" pitchFamily="50" charset="-128"/>
              </a:endParaRPr>
            </a:p>
          </p:txBody>
        </p:sp>
      </p:grpSp>
      <p:sp>
        <p:nvSpPr>
          <p:cNvPr id="86" name="テキスト ボックス 85"/>
          <p:cNvSpPr txBox="1"/>
          <p:nvPr/>
        </p:nvSpPr>
        <p:spPr>
          <a:xfrm>
            <a:off x="28800" y="5846400"/>
            <a:ext cx="6084000" cy="2448000"/>
          </a:xfrm>
          <a:prstGeom prst="rect">
            <a:avLst/>
          </a:prstGeom>
          <a:solidFill>
            <a:srgbClr val="F4F9F1"/>
          </a:solidFill>
          <a:ln w="25400">
            <a:solidFill>
              <a:srgbClr val="C0DB00"/>
            </a:solidFill>
          </a:ln>
        </p:spPr>
        <p:txBody>
          <a:bodyPr wrap="square" rtlCol="0">
            <a:noAutofit/>
          </a:bodyPr>
          <a:lstStyle/>
          <a:p>
            <a:r>
              <a:rPr kumimoji="1" lang="ja-JP" altLang="en-US" sz="1600" b="1" spc="-300" dirty="0">
                <a:solidFill>
                  <a:schemeClr val="tx1">
                    <a:lumMod val="65000"/>
                    <a:lumOff val="35000"/>
                  </a:schemeClr>
                </a:solidFill>
                <a:effectLst>
                  <a:outerShdw blurRad="50800" dist="50800" dir="2700000" algn="tl">
                    <a:srgbClr val="000000">
                      <a:alpha val="50000"/>
                    </a:srgbClr>
                  </a:outerShdw>
                </a:effectLst>
                <a:latin typeface="HG丸ｺﾞｼｯｸM-PRO" panose="020F0600000000000000" pitchFamily="50" charset="-128"/>
                <a:ea typeface="HG丸ｺﾞｼｯｸM-PRO" panose="020F0600000000000000" pitchFamily="50" charset="-128"/>
              </a:rPr>
              <a:t> </a:t>
            </a:r>
            <a:r>
              <a:rPr kumimoji="1" lang="ja-JP" altLang="en-US" sz="16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rPr>
              <a:t>■ 特定生産緑地の指定にご協力願います</a:t>
            </a:r>
            <a:endParaRPr kumimoji="1" lang="en-US" altLang="ja-JP" sz="16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r>
              <a:rPr kumimoji="1" lang="en-US" altLang="ja-JP" sz="8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p>
          <a:p>
            <a:r>
              <a:rPr kumimoji="1" lang="en-US" altLang="ja-JP" sz="1400" dirty="0">
                <a:solidFill>
                  <a:schemeClr val="tx1">
                    <a:lumMod val="75000"/>
                    <a:lumOff val="25000"/>
                  </a:schemeClr>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大和高田市の市街化区域の緑地は今後も減少していくことが考えられ</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ます。都市農地を生産緑地</a:t>
            </a:r>
            <a:r>
              <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特定生産緑地</a:t>
            </a:r>
            <a:r>
              <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として指定することにより、</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貴重な都市緑地の保持にご協力願います。</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r>
              <a:rPr kumimoji="1" lang="en-US" altLang="ja-JP" sz="8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p>
          <a:p>
            <a:pPr>
              <a:lnSpc>
                <a:spcPct val="110000"/>
              </a:lnSpc>
            </a:pPr>
            <a:r>
              <a:rPr kumimoji="1" lang="en-US" altLang="ja-JP" sz="1400" dirty="0">
                <a:solidFill>
                  <a:schemeClr val="tx1">
                    <a:lumMod val="65000"/>
                    <a:lumOff val="35000"/>
                  </a:schemeClr>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生産緑地のままでは、固定資産税もかなり高額になりますので、具体</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的な転用の計画がない限り、特定生産緑地の指定を受けましょう。</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6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endParaRPr kumimoji="1" lang="en-US" altLang="ja-JP" sz="6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en-US" altLang="ja-JP" sz="1400" dirty="0">
                <a:solidFill>
                  <a:schemeClr val="tx1">
                    <a:lumMod val="65000"/>
                    <a:lumOff val="35000"/>
                  </a:schemeClr>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特定生産緑地の指定には、農地等利害関係人の同意等が必要であり、</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時間を要することが考えられますので、できるだけ早めの検討・相談を</a:t>
            </a:r>
            <a:endParaRPr kumimoji="1" lang="en-US" altLang="ja-JP"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お願いします。</a:t>
            </a:r>
            <a:endParaRPr kumimoji="1" lang="en-US" altLang="ja-JP" sz="1400" spc="-15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endParaRPr>
          </a:p>
        </p:txBody>
      </p:sp>
      <p:sp>
        <p:nvSpPr>
          <p:cNvPr id="93" name="テキスト ボックス 92"/>
          <p:cNvSpPr txBox="1"/>
          <p:nvPr/>
        </p:nvSpPr>
        <p:spPr>
          <a:xfrm>
            <a:off x="28800" y="8472600"/>
            <a:ext cx="6084000" cy="1080000"/>
          </a:xfrm>
          <a:prstGeom prst="rect">
            <a:avLst/>
          </a:prstGeom>
          <a:solidFill>
            <a:srgbClr val="F4F9F1"/>
          </a:solidFill>
          <a:ln w="25400">
            <a:solidFill>
              <a:srgbClr val="C0DB00"/>
            </a:solidFill>
          </a:ln>
        </p:spPr>
        <p:txBody>
          <a:bodyPr wrap="none" tIns="46800" bIns="46800" rtlCol="0">
            <a:noAutofit/>
          </a:bodyPr>
          <a:lstStyle/>
          <a:p>
            <a:r>
              <a:rPr kumimoji="1" lang="ja-JP" altLang="en-US" sz="1600" b="1" spc="-300" dirty="0">
                <a:solidFill>
                  <a:schemeClr val="tx1">
                    <a:lumMod val="65000"/>
                    <a:lumOff val="35000"/>
                  </a:schemeClr>
                </a:solidFill>
                <a:effectLst>
                  <a:outerShdw blurRad="50800" dist="50800" dir="2700000" algn="tl">
                    <a:srgbClr val="000000">
                      <a:alpha val="50000"/>
                    </a:srgbClr>
                  </a:outerShdw>
                </a:effectLst>
                <a:latin typeface="HG丸ｺﾞｼｯｸM-PRO" panose="020F0600000000000000" pitchFamily="50" charset="-128"/>
                <a:ea typeface="HG丸ｺﾞｼｯｸM-PRO" panose="020F0600000000000000" pitchFamily="50" charset="-128"/>
              </a:rPr>
              <a:t> </a:t>
            </a:r>
            <a:r>
              <a:rPr kumimoji="1" lang="ja-JP" altLang="en-US" sz="16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rPr>
              <a:t>■ お問合せ先</a:t>
            </a:r>
            <a:r>
              <a:rPr kumimoji="1" lang="ja-JP" altLang="en-US" sz="1400" dirty="0">
                <a:solidFill>
                  <a:schemeClr val="tx1">
                    <a:lumMod val="65000"/>
                    <a:lumOff val="35000"/>
                  </a:schemeClr>
                </a:solidFill>
                <a:latin typeface="HGPｺﾞｼｯｸM" panose="020B0600000000000000" pitchFamily="50" charset="-128"/>
                <a:ea typeface="HGPｺﾞｼｯｸM" panose="020B0600000000000000" pitchFamily="50" charset="-128"/>
              </a:rPr>
              <a:t>                             </a:t>
            </a:r>
            <a:r>
              <a:rPr kumimoji="1" lang="ja-JP" altLang="en-US" sz="1200" dirty="0">
                <a:solidFill>
                  <a:schemeClr val="tx1">
                    <a:lumMod val="65000"/>
                    <a:lumOff val="35000"/>
                  </a:schemeClr>
                </a:solidFill>
                <a:latin typeface="HGPｺﾞｼｯｸM" panose="020B0600000000000000" pitchFamily="50" charset="-128"/>
                <a:ea typeface="HGPｺﾞｼｯｸM" panose="020B0600000000000000" pitchFamily="50" charset="-128"/>
              </a:rPr>
              <a:t>（大和高田市 </a:t>
            </a:r>
            <a:r>
              <a:rPr kumimoji="1" lang="en-US" altLang="ja-JP" sz="1200" dirty="0">
                <a:solidFill>
                  <a:schemeClr val="tx1">
                    <a:lumMod val="65000"/>
                    <a:lumOff val="35000"/>
                  </a:schemeClr>
                </a:solidFill>
                <a:latin typeface="HGPｺﾞｼｯｸM" panose="020B0600000000000000" pitchFamily="50" charset="-128"/>
                <a:ea typeface="HGPｺﾞｼｯｸM" panose="020B0600000000000000" pitchFamily="50" charset="-128"/>
              </a:rPr>
              <a:t>TEL 0745-22-1101)</a:t>
            </a:r>
          </a:p>
          <a:p>
            <a:r>
              <a:rPr kumimoji="1" lang="en-US" altLang="ja-JP" sz="6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p>
          <a:p>
            <a:r>
              <a:rPr kumimoji="1" lang="en-US" altLang="ja-JP" sz="1400" dirty="0">
                <a:solidFill>
                  <a:schemeClr val="tx1">
                    <a:lumMod val="75000"/>
                    <a:lumOff val="25000"/>
                  </a:schemeClr>
                </a:solidFill>
                <a:effectLst>
                  <a:outerShdw blurRad="50800" dist="50800" dir="2700000" algn="tl">
                    <a:srgbClr val="000000">
                      <a:alpha val="50000"/>
                    </a:srgbClr>
                  </a:outerShdw>
                </a:effectLst>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特定生産緑地の指定について　都市計画課 計画係　  （市役所 別棟 １階）</a:t>
            </a:r>
            <a:endParaRPr kumimoji="1" lang="en-US" altLang="ja-JP"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en-US" altLang="ja-JP"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固定資産税について　　　　　　　税務課 固定資産税係 （市役所 ２階</a:t>
            </a:r>
            <a:r>
              <a:rPr kumimoji="1" lang="en-US" altLang="ja-JP"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a:t>
            </a:r>
          </a:p>
          <a:p>
            <a:r>
              <a:rPr kumimoji="1" lang="en-US" altLang="ja-JP"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相続税納税猶予制度について　葛城税務署 </a:t>
            </a:r>
            <a:r>
              <a:rPr kumimoji="1" lang="en-US" altLang="ja-JP" sz="1200" dirty="0">
                <a:solidFill>
                  <a:schemeClr val="tx1">
                    <a:lumMod val="65000"/>
                    <a:lumOff val="35000"/>
                  </a:schemeClr>
                </a:solidFill>
                <a:latin typeface="HGPｺﾞｼｯｸM" panose="020B0600000000000000" pitchFamily="50" charset="-128"/>
                <a:ea typeface="HGPｺﾞｼｯｸM" panose="020B0600000000000000" pitchFamily="50" charset="-128"/>
                <a:cs typeface="Meiryo UI" panose="020B0604030504040204" pitchFamily="50" charset="-128"/>
              </a:rPr>
              <a:t>TEL 0745-22-2721</a:t>
            </a:r>
            <a:endParaRPr kumimoji="1" lang="en-US" altLang="ja-JP" sz="1200" dirty="0">
              <a:solidFill>
                <a:srgbClr val="0070C0"/>
              </a:solidFill>
              <a:effectLst>
                <a:outerShdw blurRad="50800" dist="50800" dir="2700000" algn="tl">
                  <a:srgbClr val="000000">
                    <a:alpha val="50000"/>
                  </a:srgbClr>
                </a:outerShdw>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118800"/>
            <a:r>
              <a:rPr kumimoji="1" lang="ja-JP" altLang="en-US" sz="7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endParaRPr kumimoji="1" lang="en-US" altLang="ja-JP" sz="7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solidFill>
                  <a:schemeClr val="tx2">
                    <a:lumMod val="7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a:t>
            </a:r>
            <a:endParaRPr kumimoji="1" lang="en-US" altLang="ja-JP" sz="1400" spc="-150" dirty="0">
              <a:solidFill>
                <a:schemeClr val="tx2">
                  <a:lumMod val="75000"/>
                </a:schemeClr>
              </a:solidFill>
              <a:latin typeface="HGS創英角ｺﾞｼｯｸUB" panose="020B0900000000000000" pitchFamily="50" charset="-128"/>
              <a:ea typeface="HGS創英角ｺﾞｼｯｸUB" panose="020B0900000000000000" pitchFamily="50" charset="-128"/>
            </a:endParaRPr>
          </a:p>
        </p:txBody>
      </p:sp>
      <p:pic>
        <p:nvPicPr>
          <p:cNvPr id="17" name="図 16"/>
          <p:cNvPicPr>
            <a:picLocks noChangeAspect="1"/>
          </p:cNvPicPr>
          <p:nvPr/>
        </p:nvPicPr>
        <p:blipFill>
          <a:blip r:embed="rId3"/>
          <a:stretch>
            <a:fillRect/>
          </a:stretch>
        </p:blipFill>
        <p:spPr>
          <a:xfrm>
            <a:off x="6638122" y="1325862"/>
            <a:ext cx="937617" cy="1282704"/>
          </a:xfrm>
          <a:prstGeom prst="rect">
            <a:avLst/>
          </a:prstGeom>
        </p:spPr>
      </p:pic>
    </p:spTree>
    <p:extLst>
      <p:ext uri="{BB962C8B-B14F-4D97-AF65-F5344CB8AC3E}">
        <p14:creationId xmlns:p14="http://schemas.microsoft.com/office/powerpoint/2010/main" val="16484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6688800" y="48600"/>
            <a:ext cx="6084000" cy="7668000"/>
          </a:xfrm>
          <a:prstGeom prst="rect">
            <a:avLst/>
          </a:prstGeom>
          <a:solidFill>
            <a:srgbClr val="F4F9F1"/>
          </a:solidFill>
          <a:ln w="25400">
            <a:solidFill>
              <a:srgbClr val="C0DB00"/>
            </a:solidFill>
          </a:ln>
        </p:spPr>
        <p:txBody>
          <a:bodyPr wrap="square" rtlCol="0">
            <a:noAutofit/>
          </a:bodyPr>
          <a:lstStyle/>
          <a:p>
            <a:r>
              <a:rPr kumimoji="1" lang="ja-JP" altLang="en-US" sz="2400" b="1" spc="-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effectLst>
                  <a:outerShdw blurRad="50800" dist="50800" dir="2700000" algn="tl">
                    <a:srgbClr val="000000">
                      <a:alpha val="50000"/>
                    </a:srgbClr>
                  </a:outerShdw>
                </a:effectLst>
                <a:latin typeface="HGP創英角ｺﾞｼｯｸUB" panose="020B0900000000000000" pitchFamily="50" charset="-128"/>
                <a:ea typeface="HGP創英角ｺﾞｼｯｸUB" panose="020B0900000000000000" pitchFamily="50" charset="-128"/>
              </a:rPr>
              <a:t>■ </a:t>
            </a:r>
            <a:r>
              <a:rPr kumimoji="1" lang="ja-JP" altLang="en-US" sz="2000" dirty="0">
                <a:solidFill>
                  <a:srgbClr val="0070C0"/>
                </a:solidFill>
                <a:effectLst>
                  <a:outerShdw blurRad="50800" dist="50800" dir="2700000" algn="tl">
                    <a:srgbClr val="000000">
                      <a:alpha val="50000"/>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特定生産緑地の指定の手続きについて</a:t>
            </a:r>
            <a:endParaRPr kumimoji="1" lang="en-US" altLang="ja-JP" sz="2000" dirty="0">
              <a:solidFill>
                <a:srgbClr val="0070C0"/>
              </a:solidFill>
              <a:effectLst>
                <a:outerShdw blurRad="50800" dist="50800" dir="2700000" algn="tl">
                  <a:srgbClr val="000000">
                    <a:alpha val="50000"/>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118800"/>
            <a:r>
              <a:rPr kumimoji="1" lang="ja-JP" altLang="en-US"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endParaRPr kumimoji="1" lang="en-US" altLang="ja-JP"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　本市では、特定生産緑地指定のためのスケジュールを下図のとおりとしますので、</a:t>
            </a:r>
            <a:endPar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ct val="110000"/>
              </a:lnSpc>
            </a:pPr>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 指定を希望される方は、受付期間内に申請手続きをお願いします。</a:t>
            </a:r>
            <a:endPar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　なお、相談を受け付けていますが、指定の受付は、</a:t>
            </a:r>
            <a:r>
              <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rPr>
              <a:t>2020</a:t>
            </a:r>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年４月１日から行いま</a:t>
            </a:r>
            <a:endPar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す。</a:t>
            </a:r>
            <a:endPar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400" b="1"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b="1"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特定生産緑地は、都市計画決定の日から３０年を過ぎた場合、指定することが </a:t>
            </a:r>
            <a:endParaRPr kumimoji="1" lang="en-US" altLang="ja-JP" sz="1400" b="1"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en-US" altLang="ja-JP" sz="1400" b="1"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b="1"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できなくなるので、ご注意ください</a:t>
            </a:r>
            <a:r>
              <a:rPr kumimoji="1" lang="en-US" altLang="ja-JP" sz="1400" b="1" i="1"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a:t>
            </a:r>
          </a:p>
          <a:p>
            <a:pPr marL="352800" indent="-234000"/>
            <a:endParaRPr kumimoji="1" lang="ja-JP" altLang="en-US" sz="1400" dirty="0">
              <a:latin typeface="HGPｺﾞｼｯｸM" panose="020B0600000000000000" pitchFamily="50" charset="-128"/>
              <a:ea typeface="HGPｺﾞｼｯｸM" panose="020B0600000000000000" pitchFamily="50" charset="-128"/>
            </a:endParaRPr>
          </a:p>
          <a:p>
            <a:pPr>
              <a:lnSpc>
                <a:spcPct val="110000"/>
              </a:lnSpc>
            </a:pPr>
            <a:endParaRPr kumimoji="1"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ct val="110000"/>
              </a:lnSpc>
            </a:pPr>
            <a:r>
              <a:rPr kumimoji="1" lang="ja-JP" altLang="en-US" sz="1000" spc="-15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　</a:t>
            </a:r>
            <a:endParaRPr kumimoji="1" lang="en-US" altLang="ja-JP" sz="1000" spc="-15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endParaRPr>
          </a:p>
        </p:txBody>
      </p:sp>
      <p:sp>
        <p:nvSpPr>
          <p:cNvPr id="187" name="角丸四角形 186"/>
          <p:cNvSpPr/>
          <p:nvPr/>
        </p:nvSpPr>
        <p:spPr>
          <a:xfrm>
            <a:off x="7022392" y="2284403"/>
            <a:ext cx="571442" cy="2378525"/>
          </a:xfrm>
          <a:prstGeom prst="roundRect">
            <a:avLst>
              <a:gd name="adj" fmla="val 26643"/>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hidden="1"/>
          <p:cNvSpPr/>
          <p:nvPr/>
        </p:nvSpPr>
        <p:spPr>
          <a:xfrm>
            <a:off x="28800" y="48600"/>
            <a:ext cx="6084000" cy="9504000"/>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hidden="1"/>
          <p:cNvSpPr/>
          <p:nvPr/>
        </p:nvSpPr>
        <p:spPr>
          <a:xfrm>
            <a:off x="6688800" y="48600"/>
            <a:ext cx="6084000" cy="9504000"/>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6812250" y="1910100"/>
            <a:ext cx="6070251" cy="2770086"/>
            <a:chOff x="6812250" y="1910100"/>
            <a:chExt cx="6070251" cy="2770086"/>
          </a:xfrm>
        </p:grpSpPr>
        <p:sp>
          <p:nvSpPr>
            <p:cNvPr id="105" name="角丸四角形 104"/>
            <p:cNvSpPr/>
            <p:nvPr/>
          </p:nvSpPr>
          <p:spPr>
            <a:xfrm>
              <a:off x="7613436" y="2274124"/>
              <a:ext cx="1614302" cy="2388803"/>
            </a:xfrm>
            <a:prstGeom prst="roundRect">
              <a:avLst>
                <a:gd name="adj" fmla="val 7474"/>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角丸四角形 106"/>
            <p:cNvSpPr/>
            <p:nvPr/>
          </p:nvSpPr>
          <p:spPr>
            <a:xfrm>
              <a:off x="10879831" y="2266704"/>
              <a:ext cx="1629899" cy="2376000"/>
            </a:xfrm>
            <a:prstGeom prst="roundRect">
              <a:avLst>
                <a:gd name="adj" fmla="val 7474"/>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角丸四角形 105"/>
            <p:cNvSpPr/>
            <p:nvPr/>
          </p:nvSpPr>
          <p:spPr>
            <a:xfrm>
              <a:off x="9248231" y="2304186"/>
              <a:ext cx="1618292" cy="2376000"/>
            </a:xfrm>
            <a:prstGeom prst="roundRect">
              <a:avLst>
                <a:gd name="adj" fmla="val 7474"/>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グループ化 13"/>
            <p:cNvGrpSpPr/>
            <p:nvPr/>
          </p:nvGrpSpPr>
          <p:grpSpPr>
            <a:xfrm>
              <a:off x="6812250" y="1910100"/>
              <a:ext cx="6070251" cy="2755416"/>
              <a:chOff x="6812250" y="1910100"/>
              <a:chExt cx="6070251" cy="2755416"/>
            </a:xfrm>
          </p:grpSpPr>
          <p:sp>
            <p:nvSpPr>
              <p:cNvPr id="98" name="正方形/長方形 97"/>
              <p:cNvSpPr/>
              <p:nvPr/>
            </p:nvSpPr>
            <p:spPr>
              <a:xfrm>
                <a:off x="10226276" y="3817296"/>
                <a:ext cx="234000" cy="773385"/>
              </a:xfrm>
              <a:prstGeom prst="rect">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18000" bIns="0" rtlCol="0" anchor="ctr" anchorCtr="0">
                <a:noAutofit/>
              </a:bodyPr>
              <a:lstStyle/>
              <a:p>
                <a:pPr>
                  <a:lnSpc>
                    <a:spcPct val="75000"/>
                  </a:lnSpc>
                </a:pPr>
                <a:r>
                  <a:rPr kumimoji="1" lang="ja-JP" altLang="en-US" sz="600" b="1" dirty="0">
                    <a:solidFill>
                      <a:schemeClr val="tx1"/>
                    </a:solidFill>
                    <a:latin typeface="HGPｺﾞｼｯｸM" panose="020B0600000000000000" pitchFamily="50" charset="-128"/>
                    <a:ea typeface="HGPｺﾞｼｯｸM" panose="020B0600000000000000" pitchFamily="50" charset="-128"/>
                  </a:rPr>
                  <a:t>　　  　</a:t>
                </a:r>
                <a:r>
                  <a:rPr kumimoji="1" lang="ja-JP" altLang="en-US" sz="900" b="1" dirty="0">
                    <a:solidFill>
                      <a:schemeClr val="tx1"/>
                    </a:solidFill>
                    <a:latin typeface="HGPｺﾞｼｯｸM" panose="020B0600000000000000" pitchFamily="50" charset="-128"/>
                    <a:ea typeface="HGPｺﾞｼｯｸM" panose="020B0600000000000000" pitchFamily="50" charset="-128"/>
                  </a:rPr>
                  <a:t>　   の指定</a:t>
                </a:r>
                <a:endParaRPr kumimoji="1" lang="en-US" altLang="ja-JP" sz="900" b="1" dirty="0">
                  <a:solidFill>
                    <a:schemeClr val="tx1"/>
                  </a:solidFill>
                  <a:latin typeface="HGPｺﾞｼｯｸM" panose="020B0600000000000000" pitchFamily="50" charset="-128"/>
                  <a:ea typeface="HGPｺﾞｼｯｸM" panose="020B0600000000000000" pitchFamily="50" charset="-128"/>
                </a:endParaRPr>
              </a:p>
              <a:p>
                <a:pPr>
                  <a:lnSpc>
                    <a:spcPct val="75000"/>
                  </a:lnSpc>
                </a:pPr>
                <a:r>
                  <a:rPr kumimoji="1" lang="ja-JP" altLang="en-US" sz="900" b="1" dirty="0">
                    <a:solidFill>
                      <a:schemeClr val="tx1"/>
                    </a:solidFill>
                    <a:latin typeface="HGPｺﾞｼｯｸM" panose="020B0600000000000000" pitchFamily="50" charset="-128"/>
                    <a:ea typeface="HGPｺﾞｼｯｸM" panose="020B0600000000000000" pitchFamily="50" charset="-128"/>
                  </a:rPr>
                  <a:t> 特定生産緑地</a:t>
                </a:r>
              </a:p>
            </p:txBody>
          </p:sp>
          <p:sp>
            <p:nvSpPr>
              <p:cNvPr id="40" name="角丸四角形 39"/>
              <p:cNvSpPr/>
              <p:nvPr/>
            </p:nvSpPr>
            <p:spPr>
              <a:xfrm>
                <a:off x="7034211" y="2692185"/>
                <a:ext cx="3837162" cy="540000"/>
              </a:xfrm>
              <a:prstGeom prst="roundRect">
                <a:avLst>
                  <a:gd name="adj" fmla="val 14090"/>
                </a:avLst>
              </a:prstGeom>
              <a:solidFill>
                <a:schemeClr val="accent6">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6812250" y="1910100"/>
                <a:ext cx="6070251" cy="338554"/>
              </a:xfrm>
              <a:prstGeom prst="rect">
                <a:avLst/>
              </a:prstGeom>
              <a:noFill/>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 特定生産緑地の指定スケジュール</a:t>
                </a:r>
                <a:r>
                  <a:rPr kumimoji="1" lang="en-US" altLang="ja-JP" sz="1200" spc="-80" dirty="0">
                    <a:latin typeface="HGPｺﾞｼｯｸM" panose="020B0600000000000000" pitchFamily="50" charset="-128"/>
                    <a:ea typeface="HGPｺﾞｼｯｸM" panose="020B0600000000000000" pitchFamily="50" charset="-128"/>
                  </a:rPr>
                  <a:t>【2022</a:t>
                </a:r>
                <a:r>
                  <a:rPr kumimoji="1" lang="ja-JP" altLang="en-US" sz="1200" spc="-80" dirty="0">
                    <a:latin typeface="HGPｺﾞｼｯｸM" panose="020B0600000000000000" pitchFamily="50" charset="-128"/>
                    <a:ea typeface="HGPｺﾞｼｯｸM" panose="020B0600000000000000" pitchFamily="50" charset="-128"/>
                  </a:rPr>
                  <a:t>年</a:t>
                </a:r>
                <a:r>
                  <a:rPr kumimoji="1" lang="en-US" altLang="ja-JP" sz="1050" spc="-80" dirty="0">
                    <a:latin typeface="HGPｺﾞｼｯｸM" panose="020B0600000000000000" pitchFamily="50" charset="-128"/>
                    <a:ea typeface="HGPｺﾞｼｯｸM" panose="020B0600000000000000" pitchFamily="50" charset="-128"/>
                  </a:rPr>
                  <a:t>(</a:t>
                </a:r>
                <a:r>
                  <a:rPr kumimoji="1" lang="ja-JP" altLang="en-US" sz="1050" spc="-80" dirty="0">
                    <a:latin typeface="HGPｺﾞｼｯｸM" panose="020B0600000000000000" pitchFamily="50" charset="-128"/>
                    <a:ea typeface="HGPｺﾞｼｯｸM" panose="020B0600000000000000" pitchFamily="50" charset="-128"/>
                  </a:rPr>
                  <a:t>令和</a:t>
                </a:r>
                <a:r>
                  <a:rPr kumimoji="1" lang="en-US" altLang="ja-JP" sz="1050" spc="-80" dirty="0">
                    <a:latin typeface="HGPｺﾞｼｯｸM" panose="020B0600000000000000" pitchFamily="50" charset="-128"/>
                    <a:ea typeface="HGPｺﾞｼｯｸM" panose="020B0600000000000000" pitchFamily="50" charset="-128"/>
                  </a:rPr>
                  <a:t>4</a:t>
                </a:r>
                <a:r>
                  <a:rPr kumimoji="1" lang="ja-JP" altLang="en-US" sz="1050" spc="-80" dirty="0">
                    <a:latin typeface="HGPｺﾞｼｯｸM" panose="020B0600000000000000" pitchFamily="50" charset="-128"/>
                    <a:ea typeface="HGPｺﾞｼｯｸM" panose="020B0600000000000000" pitchFamily="50" charset="-128"/>
                  </a:rPr>
                  <a:t>年</a:t>
                </a:r>
                <a:r>
                  <a:rPr kumimoji="1" lang="en-US" altLang="ja-JP" sz="1050" spc="-80" dirty="0">
                    <a:latin typeface="HGPｺﾞｼｯｸM" panose="020B0600000000000000" pitchFamily="50" charset="-128"/>
                    <a:ea typeface="HGPｺﾞｼｯｸM" panose="020B0600000000000000" pitchFamily="50" charset="-128"/>
                  </a:rPr>
                  <a:t>)</a:t>
                </a:r>
                <a:r>
                  <a:rPr kumimoji="1" lang="ja-JP" altLang="en-US" sz="1200" spc="-80" dirty="0">
                    <a:latin typeface="HGPｺﾞｼｯｸM" panose="020B0600000000000000" pitchFamily="50" charset="-128"/>
                    <a:ea typeface="HGPｺﾞｼｯｸM" panose="020B0600000000000000" pitchFamily="50" charset="-128"/>
                  </a:rPr>
                  <a:t>に</a:t>
                </a:r>
                <a:r>
                  <a:rPr kumimoji="1" lang="en-US" altLang="ja-JP" sz="1200" spc="-80" dirty="0">
                    <a:latin typeface="HGPｺﾞｼｯｸM" panose="020B0600000000000000" pitchFamily="50" charset="-128"/>
                    <a:ea typeface="HGPｺﾞｼｯｸM" panose="020B0600000000000000" pitchFamily="50" charset="-128"/>
                  </a:rPr>
                  <a:t>30</a:t>
                </a:r>
                <a:r>
                  <a:rPr kumimoji="1" lang="ja-JP" altLang="en-US" sz="1200" spc="-80" dirty="0">
                    <a:latin typeface="HGPｺﾞｼｯｸM" panose="020B0600000000000000" pitchFamily="50" charset="-128"/>
                    <a:ea typeface="HGPｺﾞｼｯｸM" panose="020B0600000000000000" pitchFamily="50" charset="-128"/>
                  </a:rPr>
                  <a:t>年経過する生産緑地</a:t>
                </a:r>
                <a:r>
                  <a:rPr kumimoji="1" lang="en-US" altLang="ja-JP" sz="1200" spc="-80" dirty="0">
                    <a:latin typeface="HGPｺﾞｼｯｸM" panose="020B0600000000000000" pitchFamily="50" charset="-128"/>
                    <a:ea typeface="HGPｺﾞｼｯｸM" panose="020B0600000000000000" pitchFamily="50" charset="-128"/>
                  </a:rPr>
                  <a:t>】</a:t>
                </a:r>
                <a:endParaRPr kumimoji="1" lang="ja-JP" altLang="en-US" sz="1200" spc="-80" dirty="0">
                  <a:latin typeface="HGPｺﾞｼｯｸM" panose="020B0600000000000000" pitchFamily="50" charset="-128"/>
                  <a:ea typeface="HGPｺﾞｼｯｸM" panose="020B0600000000000000" pitchFamily="50" charset="-128"/>
                </a:endParaRPr>
              </a:p>
            </p:txBody>
          </p:sp>
          <p:sp>
            <p:nvSpPr>
              <p:cNvPr id="47" name="テキスト ボックス 46"/>
              <p:cNvSpPr txBox="1"/>
              <p:nvPr/>
            </p:nvSpPr>
            <p:spPr>
              <a:xfrm>
                <a:off x="7930624" y="2247189"/>
                <a:ext cx="998991" cy="424732"/>
              </a:xfrm>
              <a:prstGeom prst="rect">
                <a:avLst/>
              </a:prstGeom>
              <a:noFill/>
            </p:spPr>
            <p:txBody>
              <a:bodyPr wrap="none" rtlCol="0">
                <a:spAutoFit/>
              </a:bodyPr>
              <a:lstStyle/>
              <a:p>
                <a:pPr algn="ctr"/>
                <a:r>
                  <a:rPr kumimoji="1" lang="ja-JP" altLang="en-US" sz="1200" b="1" dirty="0">
                    <a:latin typeface="HGPｺﾞｼｯｸM" panose="020B0600000000000000" pitchFamily="50" charset="-128"/>
                    <a:ea typeface="HGPｺﾞｼｯｸM" panose="020B0600000000000000" pitchFamily="50" charset="-128"/>
                  </a:rPr>
                  <a:t>２０２０年度</a:t>
                </a:r>
                <a:endParaRPr kumimoji="1" lang="en-US" altLang="ja-JP" sz="1200" b="1" dirty="0">
                  <a:latin typeface="HGPｺﾞｼｯｸM" panose="020B0600000000000000" pitchFamily="50" charset="-128"/>
                  <a:ea typeface="HGPｺﾞｼｯｸM" panose="020B0600000000000000" pitchFamily="50" charset="-128"/>
                </a:endParaRPr>
              </a:p>
              <a:p>
                <a:pPr algn="ctr">
                  <a:lnSpc>
                    <a:spcPct val="80000"/>
                  </a:lnSpc>
                </a:pPr>
                <a:r>
                  <a:rPr kumimoji="1" lang="en-US" altLang="ja-JP" sz="1200" b="1" dirty="0">
                    <a:latin typeface="HGPｺﾞｼｯｸM" panose="020B0600000000000000" pitchFamily="50" charset="-128"/>
                    <a:ea typeface="HGPｺﾞｼｯｸM" panose="020B0600000000000000" pitchFamily="50" charset="-128"/>
                  </a:rPr>
                  <a:t>(</a:t>
                </a:r>
                <a:r>
                  <a:rPr kumimoji="1" lang="ja-JP" altLang="en-US" sz="1200" b="1" dirty="0">
                    <a:latin typeface="HGPｺﾞｼｯｸM" panose="020B0600000000000000" pitchFamily="50" charset="-128"/>
                    <a:ea typeface="HGPｺﾞｼｯｸM" panose="020B0600000000000000" pitchFamily="50" charset="-128"/>
                  </a:rPr>
                  <a:t>令和</a:t>
                </a:r>
                <a:r>
                  <a:rPr kumimoji="1" lang="en-US" altLang="ja-JP" sz="1200" b="1" dirty="0">
                    <a:latin typeface="HGPｺﾞｼｯｸM" panose="020B0600000000000000" pitchFamily="50" charset="-128"/>
                    <a:ea typeface="HGPｺﾞｼｯｸM" panose="020B0600000000000000" pitchFamily="50" charset="-128"/>
                  </a:rPr>
                  <a:t>2</a:t>
                </a:r>
                <a:r>
                  <a:rPr kumimoji="1" lang="ja-JP" altLang="en-US" sz="1200" b="1" dirty="0">
                    <a:latin typeface="HGPｺﾞｼｯｸM" panose="020B0600000000000000" pitchFamily="50" charset="-128"/>
                    <a:ea typeface="HGPｺﾞｼｯｸM" panose="020B0600000000000000" pitchFamily="50" charset="-128"/>
                  </a:rPr>
                  <a:t>年度</a:t>
                </a:r>
                <a:r>
                  <a:rPr kumimoji="1" lang="en-US" altLang="ja-JP" sz="1200" b="1" dirty="0">
                    <a:latin typeface="HGPｺﾞｼｯｸM" panose="020B0600000000000000" pitchFamily="50" charset="-128"/>
                    <a:ea typeface="HGPｺﾞｼｯｸM" panose="020B0600000000000000" pitchFamily="50" charset="-128"/>
                  </a:rPr>
                  <a:t>)</a:t>
                </a:r>
                <a:endParaRPr kumimoji="1" lang="ja-JP" altLang="en-US" sz="1200" b="1" dirty="0">
                  <a:latin typeface="HGPｺﾞｼｯｸM" panose="020B0600000000000000" pitchFamily="50" charset="-128"/>
                  <a:ea typeface="HGPｺﾞｼｯｸM" panose="020B0600000000000000" pitchFamily="50" charset="-128"/>
                </a:endParaRPr>
              </a:p>
            </p:txBody>
          </p:sp>
          <p:sp>
            <p:nvSpPr>
              <p:cNvPr id="48" name="テキスト ボックス 47"/>
              <p:cNvSpPr txBox="1"/>
              <p:nvPr/>
            </p:nvSpPr>
            <p:spPr>
              <a:xfrm>
                <a:off x="9549527" y="2241515"/>
                <a:ext cx="998991" cy="424732"/>
              </a:xfrm>
              <a:prstGeom prst="rect">
                <a:avLst/>
              </a:prstGeom>
              <a:noFill/>
            </p:spPr>
            <p:txBody>
              <a:bodyPr wrap="none" rtlCol="0">
                <a:spAutoFit/>
              </a:bodyPr>
              <a:lstStyle/>
              <a:p>
                <a:pPr algn="ctr"/>
                <a:r>
                  <a:rPr kumimoji="1" lang="ja-JP" altLang="en-US" sz="1200" b="1" dirty="0">
                    <a:latin typeface="HGPｺﾞｼｯｸM" panose="020B0600000000000000" pitchFamily="50" charset="-128"/>
                    <a:ea typeface="HGPｺﾞｼｯｸM" panose="020B0600000000000000" pitchFamily="50" charset="-128"/>
                  </a:rPr>
                  <a:t>２０２１年度</a:t>
                </a:r>
                <a:endParaRPr kumimoji="1" lang="en-US" altLang="ja-JP" sz="1200" b="1" dirty="0">
                  <a:latin typeface="HGPｺﾞｼｯｸM" panose="020B0600000000000000" pitchFamily="50" charset="-128"/>
                  <a:ea typeface="HGPｺﾞｼｯｸM" panose="020B0600000000000000" pitchFamily="50" charset="-128"/>
                </a:endParaRPr>
              </a:p>
              <a:p>
                <a:pPr algn="ctr">
                  <a:lnSpc>
                    <a:spcPct val="80000"/>
                  </a:lnSpc>
                </a:pPr>
                <a:r>
                  <a:rPr kumimoji="1" lang="en-US" altLang="ja-JP" sz="1200" b="1" dirty="0">
                    <a:latin typeface="HGPｺﾞｼｯｸM" panose="020B0600000000000000" pitchFamily="50" charset="-128"/>
                    <a:ea typeface="HGPｺﾞｼｯｸM" panose="020B0600000000000000" pitchFamily="50" charset="-128"/>
                  </a:rPr>
                  <a:t>(</a:t>
                </a:r>
                <a:r>
                  <a:rPr kumimoji="1" lang="ja-JP" altLang="en-US" sz="1200" b="1" dirty="0">
                    <a:latin typeface="HGPｺﾞｼｯｸM" panose="020B0600000000000000" pitchFamily="50" charset="-128"/>
                    <a:ea typeface="HGPｺﾞｼｯｸM" panose="020B0600000000000000" pitchFamily="50" charset="-128"/>
                  </a:rPr>
                  <a:t>令和</a:t>
                </a:r>
                <a:r>
                  <a:rPr kumimoji="1" lang="en-US" altLang="ja-JP" sz="1200" b="1" dirty="0">
                    <a:latin typeface="HGPｺﾞｼｯｸM" panose="020B0600000000000000" pitchFamily="50" charset="-128"/>
                    <a:ea typeface="HGPｺﾞｼｯｸM" panose="020B0600000000000000" pitchFamily="50" charset="-128"/>
                  </a:rPr>
                  <a:t>3</a:t>
                </a:r>
                <a:r>
                  <a:rPr kumimoji="1" lang="ja-JP" altLang="en-US" sz="1200" b="1" dirty="0">
                    <a:latin typeface="HGPｺﾞｼｯｸM" panose="020B0600000000000000" pitchFamily="50" charset="-128"/>
                    <a:ea typeface="HGPｺﾞｼｯｸM" panose="020B0600000000000000" pitchFamily="50" charset="-128"/>
                  </a:rPr>
                  <a:t>年度</a:t>
                </a:r>
                <a:r>
                  <a:rPr kumimoji="1" lang="en-US" altLang="ja-JP" sz="1200" b="1" dirty="0">
                    <a:latin typeface="HGPｺﾞｼｯｸM" panose="020B0600000000000000" pitchFamily="50" charset="-128"/>
                    <a:ea typeface="HGPｺﾞｼｯｸM" panose="020B0600000000000000" pitchFamily="50" charset="-128"/>
                  </a:rPr>
                  <a:t>)</a:t>
                </a:r>
                <a:endParaRPr kumimoji="1" lang="ja-JP" altLang="en-US" sz="1200" b="1" dirty="0">
                  <a:latin typeface="HGPｺﾞｼｯｸM" panose="020B0600000000000000" pitchFamily="50" charset="-128"/>
                  <a:ea typeface="HGPｺﾞｼｯｸM" panose="020B0600000000000000" pitchFamily="50" charset="-128"/>
                </a:endParaRPr>
              </a:p>
            </p:txBody>
          </p:sp>
          <p:sp>
            <p:nvSpPr>
              <p:cNvPr id="49" name="テキスト ボックス 48"/>
              <p:cNvSpPr txBox="1"/>
              <p:nvPr/>
            </p:nvSpPr>
            <p:spPr>
              <a:xfrm>
                <a:off x="11298857" y="2248654"/>
                <a:ext cx="845103" cy="424732"/>
              </a:xfrm>
              <a:prstGeom prst="rect">
                <a:avLst/>
              </a:prstGeom>
              <a:noFill/>
            </p:spPr>
            <p:txBody>
              <a:bodyPr wrap="none" rtlCol="0">
                <a:spAutoFit/>
              </a:bodyPr>
              <a:lstStyle/>
              <a:p>
                <a:pPr algn="ctr"/>
                <a:r>
                  <a:rPr kumimoji="1" lang="ja-JP" altLang="en-US" sz="1200" b="1" dirty="0">
                    <a:solidFill>
                      <a:srgbClr val="FF0000"/>
                    </a:solidFill>
                    <a:latin typeface="HGPｺﾞｼｯｸM" panose="020B0600000000000000" pitchFamily="50" charset="-128"/>
                    <a:ea typeface="HGPｺﾞｼｯｸM" panose="020B0600000000000000" pitchFamily="50" charset="-128"/>
                  </a:rPr>
                  <a:t>２０２２年</a:t>
                </a:r>
                <a:endParaRPr kumimoji="1" lang="en-US" altLang="ja-JP" sz="1200" b="1" dirty="0">
                  <a:solidFill>
                    <a:srgbClr val="FF0000"/>
                  </a:solidFill>
                  <a:latin typeface="HGPｺﾞｼｯｸM" panose="020B0600000000000000" pitchFamily="50" charset="-128"/>
                  <a:ea typeface="HGPｺﾞｼｯｸM" panose="020B0600000000000000" pitchFamily="50" charset="-128"/>
                </a:endParaRPr>
              </a:p>
              <a:p>
                <a:pPr algn="ctr">
                  <a:lnSpc>
                    <a:spcPct val="80000"/>
                  </a:lnSpc>
                </a:pPr>
                <a:r>
                  <a:rPr kumimoji="1" lang="en-US" altLang="ja-JP" sz="1200" b="1" dirty="0">
                    <a:solidFill>
                      <a:srgbClr val="FF0000"/>
                    </a:solidFill>
                    <a:latin typeface="HGPｺﾞｼｯｸM" panose="020B0600000000000000" pitchFamily="50" charset="-128"/>
                    <a:ea typeface="HGPｺﾞｼｯｸM" panose="020B0600000000000000" pitchFamily="50" charset="-128"/>
                  </a:rPr>
                  <a:t>(</a:t>
                </a:r>
                <a:r>
                  <a:rPr kumimoji="1" lang="ja-JP" altLang="en-US" sz="1200" b="1" dirty="0">
                    <a:solidFill>
                      <a:srgbClr val="FF0000"/>
                    </a:solidFill>
                    <a:latin typeface="HGPｺﾞｼｯｸM" panose="020B0600000000000000" pitchFamily="50" charset="-128"/>
                    <a:ea typeface="HGPｺﾞｼｯｸM" panose="020B0600000000000000" pitchFamily="50" charset="-128"/>
                  </a:rPr>
                  <a:t>令和</a:t>
                </a:r>
                <a:r>
                  <a:rPr kumimoji="1" lang="en-US" altLang="ja-JP" sz="1200" b="1" dirty="0">
                    <a:solidFill>
                      <a:srgbClr val="FF0000"/>
                    </a:solidFill>
                    <a:latin typeface="HGPｺﾞｼｯｸM" panose="020B0600000000000000" pitchFamily="50" charset="-128"/>
                    <a:ea typeface="HGPｺﾞｼｯｸM" panose="020B0600000000000000" pitchFamily="50" charset="-128"/>
                  </a:rPr>
                  <a:t>4</a:t>
                </a:r>
                <a:r>
                  <a:rPr kumimoji="1" lang="ja-JP" altLang="en-US" sz="1200" b="1" dirty="0">
                    <a:solidFill>
                      <a:srgbClr val="FF0000"/>
                    </a:solidFill>
                    <a:latin typeface="HGPｺﾞｼｯｸM" panose="020B0600000000000000" pitchFamily="50" charset="-128"/>
                    <a:ea typeface="HGPｺﾞｼｯｸM" panose="020B0600000000000000" pitchFamily="50" charset="-128"/>
                  </a:rPr>
                  <a:t>年</a:t>
                </a:r>
                <a:r>
                  <a:rPr kumimoji="1" lang="en-US" altLang="ja-JP" sz="1200" b="1" dirty="0">
                    <a:solidFill>
                      <a:srgbClr val="FF0000"/>
                    </a:solidFill>
                    <a:latin typeface="HGPｺﾞｼｯｸM" panose="020B0600000000000000" pitchFamily="50" charset="-128"/>
                    <a:ea typeface="HGPｺﾞｼｯｸM" panose="020B0600000000000000" pitchFamily="50" charset="-128"/>
                  </a:rPr>
                  <a:t>)</a:t>
                </a:r>
                <a:endParaRPr kumimoji="1" lang="ja-JP" altLang="en-US" sz="1200" b="1" dirty="0">
                  <a:solidFill>
                    <a:srgbClr val="FF0000"/>
                  </a:solidFill>
                  <a:latin typeface="HGPｺﾞｼｯｸM" panose="020B0600000000000000" pitchFamily="50" charset="-128"/>
                  <a:ea typeface="HGPｺﾞｼｯｸM" panose="020B0600000000000000" pitchFamily="50" charset="-128"/>
                </a:endParaRPr>
              </a:p>
            </p:txBody>
          </p:sp>
          <p:sp>
            <p:nvSpPr>
              <p:cNvPr id="55" name="曲折矢印 54"/>
              <p:cNvSpPr/>
              <p:nvPr/>
            </p:nvSpPr>
            <p:spPr>
              <a:xfrm flipV="1">
                <a:off x="8147376" y="3785516"/>
                <a:ext cx="347806" cy="448063"/>
              </a:xfrm>
              <a:prstGeom prst="bentArrow">
                <a:avLst>
                  <a:gd name="adj1" fmla="val 30173"/>
                  <a:gd name="adj2" fmla="val 36937"/>
                  <a:gd name="adj3" fmla="val 44449"/>
                  <a:gd name="adj4" fmla="val 24719"/>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正方形/長方形 63"/>
              <p:cNvSpPr/>
              <p:nvPr/>
            </p:nvSpPr>
            <p:spPr>
              <a:xfrm>
                <a:off x="11800128" y="2686972"/>
                <a:ext cx="288000" cy="1911978"/>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b="1" dirty="0">
                    <a:solidFill>
                      <a:schemeClr val="tx1"/>
                    </a:solidFill>
                    <a:latin typeface="HGPｺﾞｼｯｸM" panose="020B0600000000000000" pitchFamily="50" charset="-128"/>
                    <a:ea typeface="HGPｺﾞｼｯｸM" panose="020B0600000000000000" pitchFamily="50" charset="-128"/>
                  </a:rPr>
                  <a:t>特定生産緑地の指定基準日</a:t>
                </a:r>
              </a:p>
            </p:txBody>
          </p:sp>
          <p:sp>
            <p:nvSpPr>
              <p:cNvPr id="67" name="角丸四角形 66"/>
              <p:cNvSpPr/>
              <p:nvPr/>
            </p:nvSpPr>
            <p:spPr>
              <a:xfrm>
                <a:off x="7608555" y="2284403"/>
                <a:ext cx="1632648" cy="2381113"/>
              </a:xfrm>
              <a:prstGeom prst="roundRect">
                <a:avLst>
                  <a:gd name="adj" fmla="val 747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73" name="グループ化 72"/>
          <p:cNvGrpSpPr/>
          <p:nvPr/>
        </p:nvGrpSpPr>
        <p:grpSpPr>
          <a:xfrm>
            <a:off x="6925140" y="4860000"/>
            <a:ext cx="5637131" cy="2704110"/>
            <a:chOff x="530440" y="6344460"/>
            <a:chExt cx="5637131" cy="2704110"/>
          </a:xfrm>
        </p:grpSpPr>
        <p:sp>
          <p:nvSpPr>
            <p:cNvPr id="74" name="テキスト ボックス 73"/>
            <p:cNvSpPr txBox="1"/>
            <p:nvPr/>
          </p:nvSpPr>
          <p:spPr>
            <a:xfrm>
              <a:off x="530440" y="6344460"/>
              <a:ext cx="5472000" cy="324000"/>
            </a:xfrm>
            <a:prstGeom prst="rect">
              <a:avLst/>
            </a:prstGeom>
            <a:noFill/>
          </p:spPr>
          <p:txBody>
            <a:bodyPr wrap="none" lIns="0" rIns="0" rtlCol="0">
              <a:noAutofit/>
            </a:bodyPr>
            <a:lstStyle/>
            <a:p>
              <a:r>
                <a:rPr kumimoji="1" lang="ja-JP" altLang="en-US" sz="1400" b="1" spc="-60" dirty="0">
                  <a:latin typeface="HGPｺﾞｼｯｸM" panose="020B0600000000000000" pitchFamily="50" charset="-128"/>
                  <a:ea typeface="HGPｺﾞｼｯｸM" panose="020B0600000000000000" pitchFamily="50" charset="-128"/>
                </a:rPr>
                <a:t>■ 生産緑地地区の都市計画決定の日と特定生産緑地の指定の期限と受付期間</a:t>
              </a:r>
              <a:endParaRPr kumimoji="1" lang="ja-JP" altLang="en-US" sz="1400" spc="-60" dirty="0">
                <a:latin typeface="HGPｺﾞｼｯｸM" panose="020B0600000000000000" pitchFamily="50" charset="-128"/>
                <a:ea typeface="HGPｺﾞｼｯｸM" panose="020B0600000000000000" pitchFamily="50" charset="-128"/>
              </a:endParaRPr>
            </a:p>
          </p:txBody>
        </p:sp>
        <p:sp>
          <p:nvSpPr>
            <p:cNvPr id="75" name="正方形/長方形 74"/>
            <p:cNvSpPr/>
            <p:nvPr/>
          </p:nvSpPr>
          <p:spPr>
            <a:xfrm>
              <a:off x="686650" y="6644709"/>
              <a:ext cx="5472000" cy="19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p:cNvGrpSpPr/>
            <p:nvPr/>
          </p:nvGrpSpPr>
          <p:grpSpPr>
            <a:xfrm>
              <a:off x="686650" y="6644709"/>
              <a:ext cx="5472000" cy="1980000"/>
              <a:chOff x="686650" y="6644709"/>
              <a:chExt cx="5472000" cy="1980000"/>
            </a:xfrm>
          </p:grpSpPr>
          <p:sp>
            <p:nvSpPr>
              <p:cNvPr id="78" name="正方形/長方形 77"/>
              <p:cNvSpPr/>
              <p:nvPr/>
            </p:nvSpPr>
            <p:spPr>
              <a:xfrm>
                <a:off x="686650" y="6644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ja-JP" altLang="en-US" sz="1400" dirty="0">
                    <a:solidFill>
                      <a:schemeClr val="tx1"/>
                    </a:solidFill>
                    <a:latin typeface="HGPｺﾞｼｯｸM" panose="020B0600000000000000" pitchFamily="50" charset="-128"/>
                    <a:ea typeface="HGPｺﾞｼｯｸM" panose="020B0600000000000000" pitchFamily="50" charset="-128"/>
                  </a:rPr>
                  <a:t>生産緑地地区の</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lnSpc>
                    <a:spcPct val="80000"/>
                  </a:lnSpc>
                </a:pPr>
                <a:r>
                  <a:rPr kumimoji="1" lang="ja-JP" altLang="en-US" sz="1400" kern="0" dirty="0">
                    <a:solidFill>
                      <a:schemeClr val="tx1"/>
                    </a:solidFill>
                    <a:latin typeface="HGPｺﾞｼｯｸM" panose="020B0600000000000000" pitchFamily="50" charset="-128"/>
                    <a:ea typeface="HGPｺﾞｼｯｸM" panose="020B0600000000000000" pitchFamily="50" charset="-128"/>
                  </a:rPr>
                  <a:t>都市計画決定の日</a:t>
                </a:r>
              </a:p>
            </p:txBody>
          </p:sp>
          <p:sp>
            <p:nvSpPr>
              <p:cNvPr id="89" name="正方形/長方形 88"/>
              <p:cNvSpPr/>
              <p:nvPr/>
            </p:nvSpPr>
            <p:spPr>
              <a:xfrm>
                <a:off x="4358650" y="7040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2022</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dirty="0">
                    <a:solidFill>
                      <a:schemeClr val="tx1"/>
                    </a:solidFill>
                    <a:latin typeface="HGPｺﾞｼｯｸM" panose="020B0600000000000000" pitchFamily="50" charset="-128"/>
                    <a:ea typeface="HGPｺﾞｼｯｸM" panose="020B0600000000000000" pitchFamily="50" charset="-128"/>
                  </a:rPr>
                  <a:t>12</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25</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a:t>
                </a:r>
              </a:p>
            </p:txBody>
          </p:sp>
          <p:sp>
            <p:nvSpPr>
              <p:cNvPr id="79" name="正方形/長方形 78"/>
              <p:cNvSpPr/>
              <p:nvPr/>
            </p:nvSpPr>
            <p:spPr>
              <a:xfrm>
                <a:off x="686650" y="7040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1992</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dirty="0">
                    <a:solidFill>
                      <a:schemeClr val="tx1"/>
                    </a:solidFill>
                    <a:latin typeface="HGPｺﾞｼｯｸM" panose="020B0600000000000000" pitchFamily="50" charset="-128"/>
                    <a:ea typeface="HGPｺﾞｼｯｸM" panose="020B0600000000000000" pitchFamily="50" charset="-128"/>
                  </a:rPr>
                  <a:t>12</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25</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nSpc>
                    <a:spcPct val="800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（平成４年）</a:t>
                </a:r>
              </a:p>
            </p:txBody>
          </p:sp>
          <p:sp>
            <p:nvSpPr>
              <p:cNvPr id="80" name="正方形/長方形 79"/>
              <p:cNvSpPr/>
              <p:nvPr/>
            </p:nvSpPr>
            <p:spPr>
              <a:xfrm>
                <a:off x="686650" y="7436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1997</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dirty="0">
                    <a:solidFill>
                      <a:schemeClr val="tx1"/>
                    </a:solidFill>
                    <a:latin typeface="HGPｺﾞｼｯｸM" panose="020B0600000000000000" pitchFamily="50" charset="-128"/>
                    <a:ea typeface="HGPｺﾞｼｯｸM" panose="020B0600000000000000" pitchFamily="50" charset="-128"/>
                  </a:rPr>
                  <a:t>10</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24</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nSpc>
                    <a:spcPct val="800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（平成</a:t>
                </a:r>
                <a:r>
                  <a:rPr kumimoji="1" lang="en-US" altLang="ja-JP" sz="1100" dirty="0">
                    <a:solidFill>
                      <a:schemeClr val="tx1"/>
                    </a:solidFill>
                    <a:latin typeface="HGPｺﾞｼｯｸM" panose="020B0600000000000000" pitchFamily="50" charset="-128"/>
                    <a:ea typeface="HGPｺﾞｼｯｸM" panose="020B0600000000000000" pitchFamily="50" charset="-128"/>
                  </a:rPr>
                  <a:t>9</a:t>
                </a:r>
                <a:r>
                  <a:rPr kumimoji="1" lang="ja-JP" altLang="en-US" sz="1100" dirty="0">
                    <a:solidFill>
                      <a:schemeClr val="tx1"/>
                    </a:solidFill>
                    <a:latin typeface="HGPｺﾞｼｯｸM" panose="020B0600000000000000" pitchFamily="50" charset="-128"/>
                    <a:ea typeface="HGPｺﾞｼｯｸM" panose="020B0600000000000000" pitchFamily="50" charset="-128"/>
                  </a:rPr>
                  <a:t>年）</a:t>
                </a:r>
              </a:p>
            </p:txBody>
          </p:sp>
          <p:sp>
            <p:nvSpPr>
              <p:cNvPr id="81" name="正方形/長方形 80"/>
              <p:cNvSpPr/>
              <p:nvPr/>
            </p:nvSpPr>
            <p:spPr>
              <a:xfrm>
                <a:off x="686650" y="7832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2001</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　</a:t>
                </a:r>
                <a:r>
                  <a:rPr kumimoji="1" lang="en-US" altLang="ja-JP" sz="1400" dirty="0">
                    <a:solidFill>
                      <a:schemeClr val="tx1"/>
                    </a:solidFill>
                    <a:latin typeface="HGPｺﾞｼｯｸM" panose="020B0600000000000000" pitchFamily="50" charset="-128"/>
                    <a:ea typeface="HGPｺﾞｼｯｸM" panose="020B0600000000000000" pitchFamily="50" charset="-128"/>
                  </a:rPr>
                  <a:t>5</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15</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nSpc>
                    <a:spcPct val="800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（平成</a:t>
                </a:r>
                <a:r>
                  <a:rPr kumimoji="1" lang="en-US" altLang="ja-JP" sz="1100" dirty="0">
                    <a:solidFill>
                      <a:schemeClr val="tx1"/>
                    </a:solidFill>
                    <a:latin typeface="HGPｺﾞｼｯｸM" panose="020B0600000000000000" pitchFamily="50" charset="-128"/>
                    <a:ea typeface="HGPｺﾞｼｯｸM" panose="020B0600000000000000" pitchFamily="50" charset="-128"/>
                  </a:rPr>
                  <a:t>13</a:t>
                </a:r>
                <a:r>
                  <a:rPr kumimoji="1" lang="ja-JP" altLang="en-US" sz="1100" dirty="0">
                    <a:solidFill>
                      <a:schemeClr val="tx1"/>
                    </a:solidFill>
                    <a:latin typeface="HGPｺﾞｼｯｸM" panose="020B0600000000000000" pitchFamily="50" charset="-128"/>
                    <a:ea typeface="HGPｺﾞｼｯｸM" panose="020B0600000000000000" pitchFamily="50" charset="-128"/>
                  </a:rPr>
                  <a:t>年）</a:t>
                </a:r>
              </a:p>
            </p:txBody>
          </p:sp>
          <p:sp>
            <p:nvSpPr>
              <p:cNvPr id="82" name="正方形/長方形 81"/>
              <p:cNvSpPr/>
              <p:nvPr/>
            </p:nvSpPr>
            <p:spPr>
              <a:xfrm>
                <a:off x="686650" y="8228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2011</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　</a:t>
                </a:r>
                <a:r>
                  <a:rPr kumimoji="1" lang="en-US" altLang="ja-JP" sz="1400" dirty="0">
                    <a:solidFill>
                      <a:schemeClr val="tx1"/>
                    </a:solidFill>
                    <a:latin typeface="HGPｺﾞｼｯｸM" panose="020B0600000000000000" pitchFamily="50" charset="-128"/>
                    <a:ea typeface="HGPｺﾞｼｯｸM" panose="020B0600000000000000" pitchFamily="50" charset="-128"/>
                  </a:rPr>
                  <a:t>5</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10</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nSpc>
                    <a:spcPct val="800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（平成</a:t>
                </a:r>
                <a:r>
                  <a:rPr kumimoji="1" lang="en-US" altLang="ja-JP" sz="1100" dirty="0">
                    <a:solidFill>
                      <a:schemeClr val="tx1"/>
                    </a:solidFill>
                    <a:latin typeface="HGPｺﾞｼｯｸM" panose="020B0600000000000000" pitchFamily="50" charset="-128"/>
                    <a:ea typeface="HGPｺﾞｼｯｸM" panose="020B0600000000000000" pitchFamily="50" charset="-128"/>
                  </a:rPr>
                  <a:t>23</a:t>
                </a:r>
                <a:r>
                  <a:rPr kumimoji="1" lang="ja-JP" altLang="en-US" sz="1100" dirty="0">
                    <a:solidFill>
                      <a:schemeClr val="tx1"/>
                    </a:solidFill>
                    <a:latin typeface="HGPｺﾞｼｯｸM" panose="020B0600000000000000" pitchFamily="50" charset="-128"/>
                    <a:ea typeface="HGPｺﾞｼｯｸM" panose="020B0600000000000000" pitchFamily="50" charset="-128"/>
                  </a:rPr>
                  <a:t>年）</a:t>
                </a:r>
              </a:p>
            </p:txBody>
          </p:sp>
          <p:sp>
            <p:nvSpPr>
              <p:cNvPr id="83" name="正方形/長方形 82"/>
              <p:cNvSpPr/>
              <p:nvPr/>
            </p:nvSpPr>
            <p:spPr>
              <a:xfrm>
                <a:off x="2486650" y="6644709"/>
                <a:ext cx="1872000" cy="39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受付</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手続き</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期間</a:t>
                </a:r>
                <a:endPar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a:lnSpc>
                    <a:spcPct val="80000"/>
                  </a:lnSpc>
                </a:pPr>
                <a:r>
                  <a:rPr kumimoji="1" lang="ja-JP" altLang="en-US" sz="1100" kern="0" spc="-50" dirty="0">
                    <a:solidFill>
                      <a:schemeClr val="tx1"/>
                    </a:solidFill>
                    <a:latin typeface="HGPｺﾞｼｯｸM" panose="020B0600000000000000" pitchFamily="50" charset="-128"/>
                    <a:ea typeface="HGPｺﾞｼｯｸM" panose="020B0600000000000000" pitchFamily="50" charset="-128"/>
                  </a:rPr>
                  <a:t>特定生産緑地指定希望の申出</a:t>
                </a:r>
              </a:p>
            </p:txBody>
          </p:sp>
          <p:sp>
            <p:nvSpPr>
              <p:cNvPr id="84" name="正方形/長方形 83"/>
              <p:cNvSpPr/>
              <p:nvPr/>
            </p:nvSpPr>
            <p:spPr>
              <a:xfrm>
                <a:off x="2486650" y="7040709"/>
                <a:ext cx="1872000" cy="39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2020</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年４月～</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2022</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年３月</a:t>
                </a:r>
                <a:endParaRPr kumimoji="1" lang="en-US" altLang="ja-JP" sz="1400" spc="-150" dirty="0">
                  <a:solidFill>
                    <a:schemeClr val="tx1"/>
                  </a:solidFill>
                  <a:latin typeface="HGPｺﾞｼｯｸM" panose="020B0600000000000000" pitchFamily="50" charset="-128"/>
                  <a:ea typeface="HGPｺﾞｼｯｸM" panose="020B0600000000000000" pitchFamily="50" charset="-128"/>
                </a:endParaRPr>
              </a:p>
            </p:txBody>
          </p:sp>
          <p:sp>
            <p:nvSpPr>
              <p:cNvPr id="85" name="正方形/長方形 84"/>
              <p:cNvSpPr/>
              <p:nvPr/>
            </p:nvSpPr>
            <p:spPr>
              <a:xfrm>
                <a:off x="2486650" y="7436709"/>
                <a:ext cx="1872000" cy="39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2025</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年４月～</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2027</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年３月</a:t>
                </a:r>
                <a:endParaRPr kumimoji="1" lang="en-US" altLang="ja-JP" sz="1400" spc="-150" dirty="0">
                  <a:solidFill>
                    <a:schemeClr val="tx1"/>
                  </a:solidFill>
                  <a:latin typeface="HGPｺﾞｼｯｸM" panose="020B0600000000000000" pitchFamily="50" charset="-128"/>
                  <a:ea typeface="HGPｺﾞｼｯｸM" panose="020B0600000000000000" pitchFamily="50" charset="-128"/>
                </a:endParaRPr>
              </a:p>
            </p:txBody>
          </p:sp>
          <p:sp>
            <p:nvSpPr>
              <p:cNvPr id="86" name="正方形/長方形 85"/>
              <p:cNvSpPr/>
              <p:nvPr/>
            </p:nvSpPr>
            <p:spPr>
              <a:xfrm>
                <a:off x="2486650" y="7832709"/>
                <a:ext cx="1872000" cy="39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2029</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年４月～</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2030</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12</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月</a:t>
                </a:r>
                <a:endParaRPr kumimoji="1" lang="en-US" altLang="ja-JP" sz="1400" spc="-150" dirty="0">
                  <a:solidFill>
                    <a:schemeClr val="tx1"/>
                  </a:solidFill>
                  <a:latin typeface="HGPｺﾞｼｯｸM" panose="020B0600000000000000" pitchFamily="50" charset="-128"/>
                  <a:ea typeface="HGPｺﾞｼｯｸM" panose="020B0600000000000000" pitchFamily="50" charset="-128"/>
                </a:endParaRPr>
              </a:p>
            </p:txBody>
          </p:sp>
          <p:sp>
            <p:nvSpPr>
              <p:cNvPr id="87" name="正方形/長方形 86"/>
              <p:cNvSpPr/>
              <p:nvPr/>
            </p:nvSpPr>
            <p:spPr>
              <a:xfrm>
                <a:off x="2486650" y="8228709"/>
                <a:ext cx="1872000" cy="39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2039</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年４月～</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2040</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spc="-150" dirty="0">
                    <a:solidFill>
                      <a:schemeClr val="tx1"/>
                    </a:solidFill>
                    <a:latin typeface="HGPｺﾞｼｯｸM" panose="020B0600000000000000" pitchFamily="50" charset="-128"/>
                    <a:ea typeface="HGPｺﾞｼｯｸM" panose="020B0600000000000000" pitchFamily="50" charset="-128"/>
                  </a:rPr>
                  <a:t>12</a:t>
                </a:r>
                <a:r>
                  <a:rPr kumimoji="1" lang="ja-JP" altLang="en-US" sz="1400" spc="-150" dirty="0">
                    <a:solidFill>
                      <a:schemeClr val="tx1"/>
                    </a:solidFill>
                    <a:latin typeface="HGPｺﾞｼｯｸM" panose="020B0600000000000000" pitchFamily="50" charset="-128"/>
                    <a:ea typeface="HGPｺﾞｼｯｸM" panose="020B0600000000000000" pitchFamily="50" charset="-128"/>
                  </a:rPr>
                  <a:t>月</a:t>
                </a:r>
                <a:endParaRPr kumimoji="1" lang="en-US" altLang="ja-JP" sz="1400" spc="-150" dirty="0">
                  <a:solidFill>
                    <a:schemeClr val="tx1"/>
                  </a:solidFill>
                  <a:latin typeface="HGPｺﾞｼｯｸM" panose="020B0600000000000000" pitchFamily="50" charset="-128"/>
                  <a:ea typeface="HGPｺﾞｼｯｸM" panose="020B0600000000000000" pitchFamily="50" charset="-128"/>
                </a:endParaRPr>
              </a:p>
            </p:txBody>
          </p:sp>
          <p:sp>
            <p:nvSpPr>
              <p:cNvPr id="88" name="正方形/長方形 87"/>
              <p:cNvSpPr/>
              <p:nvPr/>
            </p:nvSpPr>
            <p:spPr>
              <a:xfrm>
                <a:off x="4358650" y="6644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lstStyle/>
              <a:p>
                <a:pPr algn="ctr">
                  <a:lnSpc>
                    <a:spcPct val="80000"/>
                  </a:lnSpc>
                </a:pPr>
                <a:r>
                  <a:rPr kumimoji="1" lang="ja-JP" altLang="en-US" sz="1400" dirty="0">
                    <a:solidFill>
                      <a:schemeClr val="tx1"/>
                    </a:solidFill>
                    <a:latin typeface="HGPｺﾞｼｯｸM" panose="020B0600000000000000" pitchFamily="50" charset="-128"/>
                    <a:ea typeface="HGPｺﾞｼｯｸM" panose="020B0600000000000000" pitchFamily="50" charset="-128"/>
                  </a:rPr>
                  <a:t>特定生産緑地地区の</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lnSpc>
                    <a:spcPct val="80000"/>
                  </a:lnSpc>
                </a:pPr>
                <a:r>
                  <a:rPr kumimoji="1" lang="ja-JP" altLang="en-US" sz="1400" kern="0" dirty="0">
                    <a:solidFill>
                      <a:schemeClr val="tx1"/>
                    </a:solidFill>
                    <a:latin typeface="HGPｺﾞｼｯｸM" panose="020B0600000000000000" pitchFamily="50" charset="-128"/>
                    <a:ea typeface="HGPｺﾞｼｯｸM" panose="020B0600000000000000" pitchFamily="50" charset="-128"/>
                  </a:rPr>
                  <a:t>指定基準日</a:t>
                </a:r>
              </a:p>
            </p:txBody>
          </p:sp>
          <p:sp>
            <p:nvSpPr>
              <p:cNvPr id="90" name="正方形/長方形 89"/>
              <p:cNvSpPr/>
              <p:nvPr/>
            </p:nvSpPr>
            <p:spPr>
              <a:xfrm>
                <a:off x="4358650" y="7436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 2027</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a:t>
                </a:r>
                <a:r>
                  <a:rPr kumimoji="1" lang="en-US" altLang="ja-JP" sz="1400" dirty="0">
                    <a:solidFill>
                      <a:schemeClr val="tx1"/>
                    </a:solidFill>
                    <a:latin typeface="HGPｺﾞｼｯｸM" panose="020B0600000000000000" pitchFamily="50" charset="-128"/>
                    <a:ea typeface="HGPｺﾞｼｯｸM" panose="020B0600000000000000" pitchFamily="50" charset="-128"/>
                  </a:rPr>
                  <a:t>10</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24</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p>
            </p:txBody>
          </p:sp>
          <p:sp>
            <p:nvSpPr>
              <p:cNvPr id="91" name="正方形/長方形 90"/>
              <p:cNvSpPr/>
              <p:nvPr/>
            </p:nvSpPr>
            <p:spPr>
              <a:xfrm>
                <a:off x="4358650" y="7832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 2031</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　</a:t>
                </a:r>
                <a:r>
                  <a:rPr kumimoji="1" lang="en-US" altLang="ja-JP" sz="1400" dirty="0">
                    <a:solidFill>
                      <a:schemeClr val="tx1"/>
                    </a:solidFill>
                    <a:latin typeface="HGPｺﾞｼｯｸM" panose="020B0600000000000000" pitchFamily="50" charset="-128"/>
                    <a:ea typeface="HGPｺﾞｼｯｸM" panose="020B0600000000000000" pitchFamily="50" charset="-128"/>
                  </a:rPr>
                  <a:t>5</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15</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p>
            </p:txBody>
          </p:sp>
          <p:sp>
            <p:nvSpPr>
              <p:cNvPr id="92" name="正方形/長方形 91"/>
              <p:cNvSpPr/>
              <p:nvPr/>
            </p:nvSpPr>
            <p:spPr>
              <a:xfrm>
                <a:off x="4358650" y="8228709"/>
                <a:ext cx="18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80000"/>
                  </a:lnSpc>
                </a:pPr>
                <a:r>
                  <a:rPr kumimoji="1" lang="en-US" altLang="ja-JP" sz="1400" dirty="0">
                    <a:solidFill>
                      <a:schemeClr val="tx1"/>
                    </a:solidFill>
                    <a:latin typeface="HGPｺﾞｼｯｸM" panose="020B0600000000000000" pitchFamily="50" charset="-128"/>
                    <a:ea typeface="HGPｺﾞｼｯｸM" panose="020B0600000000000000" pitchFamily="50" charset="-128"/>
                  </a:rPr>
                  <a:t> 2041</a:t>
                </a:r>
                <a:r>
                  <a:rPr kumimoji="1" lang="ja-JP" altLang="en-US" sz="1400" dirty="0">
                    <a:solidFill>
                      <a:schemeClr val="tx1"/>
                    </a:solidFill>
                    <a:latin typeface="HGPｺﾞｼｯｸM" panose="020B0600000000000000" pitchFamily="50" charset="-128"/>
                    <a:ea typeface="HGPｺﾞｼｯｸM" panose="020B0600000000000000" pitchFamily="50" charset="-128"/>
                  </a:rPr>
                  <a:t>年　</a:t>
                </a:r>
                <a:r>
                  <a:rPr kumimoji="1" lang="en-US" altLang="ja-JP" sz="1400" dirty="0">
                    <a:solidFill>
                      <a:schemeClr val="tx1"/>
                    </a:solidFill>
                    <a:latin typeface="HGPｺﾞｼｯｸM" panose="020B0600000000000000" pitchFamily="50" charset="-128"/>
                    <a:ea typeface="HGPｺﾞｼｯｸM" panose="020B0600000000000000" pitchFamily="50" charset="-128"/>
                  </a:rPr>
                  <a:t>5</a:t>
                </a:r>
                <a:r>
                  <a:rPr kumimoji="1" lang="ja-JP" altLang="en-US" sz="1400" dirty="0">
                    <a:solidFill>
                      <a:schemeClr val="tx1"/>
                    </a:solidFill>
                    <a:latin typeface="HGPｺﾞｼｯｸM" panose="020B0600000000000000" pitchFamily="50" charset="-128"/>
                    <a:ea typeface="HGPｺﾞｼｯｸM" panose="020B0600000000000000" pitchFamily="50" charset="-128"/>
                  </a:rPr>
                  <a:t>月</a:t>
                </a:r>
                <a:r>
                  <a:rPr kumimoji="1" lang="en-US" altLang="ja-JP" sz="1400" dirty="0">
                    <a:solidFill>
                      <a:schemeClr val="tx1"/>
                    </a:solidFill>
                    <a:latin typeface="HGPｺﾞｼｯｸM" panose="020B0600000000000000" pitchFamily="50" charset="-128"/>
                    <a:ea typeface="HGPｺﾞｼｯｸM" panose="020B0600000000000000" pitchFamily="50" charset="-128"/>
                  </a:rPr>
                  <a:t>10</a:t>
                </a:r>
                <a:r>
                  <a:rPr kumimoji="1" lang="ja-JP" altLang="en-US" sz="1400" dirty="0">
                    <a:solidFill>
                      <a:schemeClr val="tx1"/>
                    </a:solidFill>
                    <a:latin typeface="HGPｺﾞｼｯｸM" panose="020B0600000000000000" pitchFamily="50" charset="-128"/>
                    <a:ea typeface="HGPｺﾞｼｯｸM" panose="020B0600000000000000" pitchFamily="50" charset="-128"/>
                  </a:rPr>
                  <a:t>日 </a:t>
                </a:r>
              </a:p>
            </p:txBody>
          </p:sp>
        </p:grpSp>
        <p:sp>
          <p:nvSpPr>
            <p:cNvPr id="77" name="テキスト ボックス 76"/>
            <p:cNvSpPr txBox="1"/>
            <p:nvPr/>
          </p:nvSpPr>
          <p:spPr>
            <a:xfrm>
              <a:off x="695571" y="8648460"/>
              <a:ext cx="5472000" cy="400110"/>
            </a:xfrm>
            <a:prstGeom prst="rect">
              <a:avLst/>
            </a:prstGeom>
            <a:noFill/>
          </p:spPr>
          <p:txBody>
            <a:bodyPr wrap="none" lIns="0" tIns="0" rIns="0" bIns="0" rtlCol="0">
              <a:noAutofit/>
            </a:bodyPr>
            <a:lstStyle/>
            <a:p>
              <a:r>
                <a:rPr kumimoji="1" lang="en-US" altLang="ja-JP" sz="1400" dirty="0">
                  <a:latin typeface="HGP教科書体" panose="02020600000000000000" pitchFamily="18" charset="-128"/>
                  <a:ea typeface="HGP教科書体" panose="02020600000000000000" pitchFamily="18" charset="-128"/>
                </a:rPr>
                <a:t>※ </a:t>
              </a:r>
              <a:r>
                <a:rPr kumimoji="1" lang="ja-JP" altLang="en-US" sz="1400" dirty="0">
                  <a:latin typeface="HGP教科書体" panose="02020600000000000000" pitchFamily="18" charset="-128"/>
                  <a:ea typeface="HGP教科書体" panose="02020600000000000000" pitchFamily="18" charset="-128"/>
                </a:rPr>
                <a:t>特定生産緑地に指定された場合は、指定された年度から、８年後から</a:t>
              </a:r>
              <a:endParaRPr kumimoji="1" lang="en-US" altLang="ja-JP" sz="1400" dirty="0">
                <a:latin typeface="HGP教科書体" panose="02020600000000000000" pitchFamily="18" charset="-128"/>
                <a:ea typeface="HGP教科書体" panose="02020600000000000000" pitchFamily="18" charset="-128"/>
              </a:endParaRPr>
            </a:p>
            <a:p>
              <a:r>
                <a:rPr kumimoji="1" lang="ja-JP" altLang="en-US" sz="1400" dirty="0">
                  <a:latin typeface="HGP教科書体" panose="02020600000000000000" pitchFamily="18" charset="-128"/>
                  <a:ea typeface="HGP教科書体" panose="02020600000000000000" pitchFamily="18" charset="-128"/>
                </a:rPr>
                <a:t>　その後の特定生産緑地の受付を開始します。（受付期間は２年間）</a:t>
              </a:r>
            </a:p>
          </p:txBody>
        </p:sp>
      </p:grpSp>
      <p:sp>
        <p:nvSpPr>
          <p:cNvPr id="95" name="テキスト ボックス 94"/>
          <p:cNvSpPr txBox="1"/>
          <p:nvPr/>
        </p:nvSpPr>
        <p:spPr>
          <a:xfrm>
            <a:off x="6688800" y="7896600"/>
            <a:ext cx="6084000" cy="1080000"/>
          </a:xfrm>
          <a:prstGeom prst="rect">
            <a:avLst/>
          </a:prstGeom>
          <a:solidFill>
            <a:srgbClr val="F4F9F1"/>
          </a:solidFill>
          <a:ln w="25400">
            <a:solidFill>
              <a:srgbClr val="C0DB00"/>
            </a:solidFill>
          </a:ln>
        </p:spPr>
        <p:txBody>
          <a:bodyPr wrap="square" rtlCol="0">
            <a:noAutofit/>
          </a:bodyPr>
          <a:lstStyle/>
          <a:p>
            <a:r>
              <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rPr>
              <a:t> </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rPr>
              <a:t>所有される</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生産緑地の指定日</a:t>
            </a:r>
            <a:r>
              <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都市計画決定の日</a:t>
            </a:r>
            <a:r>
              <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や、</a:t>
            </a:r>
            <a:r>
              <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特定生産緑地の指定について、ご不明な点があり</a:t>
            </a:r>
            <a:r>
              <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r>
              <a:rPr kumimoji="1" lang="ja-JP" altLang="en-US"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ましたら、都市計画課までお問合せください。</a:t>
            </a:r>
            <a:endParaRPr kumimoji="1" lang="en-US" altLang="ja-JP" sz="2000" dirty="0">
              <a:solidFill>
                <a:srgbClr val="0070C0"/>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grpSp>
        <p:nvGrpSpPr>
          <p:cNvPr id="11" name="グループ化 10"/>
          <p:cNvGrpSpPr/>
          <p:nvPr/>
        </p:nvGrpSpPr>
        <p:grpSpPr>
          <a:xfrm>
            <a:off x="28800" y="48600"/>
            <a:ext cx="6084000" cy="9504000"/>
            <a:chOff x="28800" y="48600"/>
            <a:chExt cx="6084000" cy="9504000"/>
          </a:xfrm>
        </p:grpSpPr>
        <p:sp>
          <p:nvSpPr>
            <p:cNvPr id="7" name="テキスト ボックス 6"/>
            <p:cNvSpPr txBox="1"/>
            <p:nvPr/>
          </p:nvSpPr>
          <p:spPr>
            <a:xfrm>
              <a:off x="28800" y="48600"/>
              <a:ext cx="6084000" cy="9504000"/>
            </a:xfrm>
            <a:prstGeom prst="rect">
              <a:avLst/>
            </a:prstGeom>
            <a:solidFill>
              <a:srgbClr val="F4F9F1"/>
            </a:solidFill>
            <a:ln w="25400">
              <a:solidFill>
                <a:srgbClr val="C0DB00"/>
              </a:solidFill>
            </a:ln>
          </p:spPr>
          <p:txBody>
            <a:bodyPr wrap="square" rtlCol="0">
              <a:noAutofit/>
            </a:bodyPr>
            <a:lstStyle/>
            <a:p>
              <a:r>
                <a:rPr kumimoji="1" lang="ja-JP" altLang="en-US" sz="2400" b="1" spc="-3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effectLst>
                    <a:outerShdw blurRad="50800" dist="50800" dir="2700000" algn="tl" rotWithShape="0">
                      <a:prstClr val="black">
                        <a:alpha val="50000"/>
                      </a:prstClr>
                    </a:outerShdw>
                  </a:effectLst>
                  <a:latin typeface="HGS創英角ｺﾞｼｯｸUB" panose="020B0900000000000000" pitchFamily="50" charset="-128"/>
                  <a:ea typeface="HGS創英角ｺﾞｼｯｸUB" panose="020B0900000000000000" pitchFamily="50" charset="-128"/>
                </a:rPr>
                <a:t>■ </a:t>
              </a:r>
              <a:r>
                <a:rPr kumimoji="1" lang="ja-JP" altLang="en-US" sz="2000" dirty="0">
                  <a:solidFill>
                    <a:srgbClr val="0070C0"/>
                  </a:solidFill>
                  <a:effectLst>
                    <a:outerShdw blurRad="50800" dist="50800" dir="2700000" algn="tl" rotWithShape="0">
                      <a:prstClr val="black">
                        <a:alpha val="50000"/>
                      </a:prst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特定生産緑地の指定について</a:t>
              </a:r>
              <a:endParaRPr kumimoji="1" lang="en-US" altLang="ja-JP" sz="2000" dirty="0">
                <a:solidFill>
                  <a:srgbClr val="0070C0"/>
                </a:solidFill>
                <a:effectLst>
                  <a:outerShdw blurRad="50800" dist="50800" dir="2700000" algn="tl" rotWithShape="0">
                    <a:prstClr val="black">
                      <a:alpha val="50000"/>
                    </a:prst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marL="118800"/>
              <a:r>
                <a:rPr kumimoji="1" lang="ja-JP" altLang="en-US"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　</a:t>
              </a:r>
              <a:endParaRPr kumimoji="1" lang="en-US" altLang="ja-JP" sz="1000" dirty="0">
                <a:solidFill>
                  <a:srgbClr val="0070C0"/>
                </a:solidFill>
                <a:effectLst>
                  <a:outerShdw blurRad="50800" dist="50800" dir="2700000" algn="tl">
                    <a:srgbClr val="000000">
                      <a:alpha val="50000"/>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nSpc>
                  <a:spcPct val="110000"/>
                </a:lnSpc>
              </a:pPr>
              <a:r>
                <a:rPr kumimoji="1"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spc="-100" dirty="0">
                  <a:latin typeface="HGPｺﾞｼｯｸM" panose="020B0600000000000000" pitchFamily="50" charset="-128"/>
                  <a:ea typeface="HGPｺﾞｼｯｸM" panose="020B0600000000000000" pitchFamily="50" charset="-128"/>
                  <a:cs typeface="Meiryo UI" panose="020B0604030504040204" pitchFamily="50" charset="-128"/>
                </a:rPr>
                <a:t>営農や相続への影響を考慮して、特定生産緑地の指定をご検討ください。</a:t>
              </a:r>
              <a:endParaRPr kumimoji="1" lang="en-US" altLang="ja-JP" sz="1400" spc="-100" dirty="0">
                <a:latin typeface="HGPｺﾞｼｯｸM" panose="020B0600000000000000" pitchFamily="50" charset="-128"/>
                <a:ea typeface="HGPｺﾞｼｯｸM" panose="020B0600000000000000" pitchFamily="50" charset="-128"/>
                <a:cs typeface="Meiryo UI" panose="020B0604030504040204" pitchFamily="50" charset="-128"/>
              </a:endParaRPr>
            </a:p>
            <a:p>
              <a:pPr>
                <a:lnSpc>
                  <a:spcPct val="110000"/>
                </a:lnSpc>
              </a:pPr>
              <a:endParaRPr kumimoji="1" lang="en-US" altLang="ja-JP" sz="1000" spc="-15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endParaRPr>
            </a:p>
          </p:txBody>
        </p:sp>
        <p:grpSp>
          <p:nvGrpSpPr>
            <p:cNvPr id="3" name="グループ化 2"/>
            <p:cNvGrpSpPr/>
            <p:nvPr/>
          </p:nvGrpSpPr>
          <p:grpSpPr>
            <a:xfrm>
              <a:off x="180000" y="936000"/>
              <a:ext cx="5796000" cy="3132000"/>
              <a:chOff x="204573" y="979812"/>
              <a:chExt cx="5796000" cy="3132000"/>
            </a:xfrm>
          </p:grpSpPr>
          <p:sp>
            <p:nvSpPr>
              <p:cNvPr id="17" name="角丸四角形 16"/>
              <p:cNvSpPr/>
              <p:nvPr/>
            </p:nvSpPr>
            <p:spPr>
              <a:xfrm>
                <a:off x="204573" y="979812"/>
                <a:ext cx="5796000" cy="3132000"/>
              </a:xfrm>
              <a:prstGeom prst="roundRect">
                <a:avLst>
                  <a:gd name="adj" fmla="val 3925"/>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角丸四角形 19"/>
              <p:cNvSpPr/>
              <p:nvPr/>
            </p:nvSpPr>
            <p:spPr>
              <a:xfrm>
                <a:off x="276573" y="1015812"/>
                <a:ext cx="3240000" cy="288000"/>
              </a:xfrm>
              <a:prstGeom prst="roundRect">
                <a:avLst>
                  <a:gd name="adj" fmla="val 39120"/>
                </a:avLst>
              </a:prstGeom>
              <a:solidFill>
                <a:srgbClr val="0066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nchorCtr="0"/>
              <a:lstStyle/>
              <a:p>
                <a:r>
                  <a:rPr kumimoji="1" lang="ja-JP" altLang="en-US" sz="1600" b="1" dirty="0">
                    <a:latin typeface="+mn-ea"/>
                    <a:cs typeface="Meiryo UI" panose="020B0604030504040204" pitchFamily="50" charset="-128"/>
                  </a:rPr>
                  <a:t>　</a:t>
                </a:r>
                <a:r>
                  <a:rPr kumimoji="1" lang="ja-JP" altLang="en-US" sz="1600" b="1" dirty="0">
                    <a:ln w="3175">
                      <a:solidFill>
                        <a:schemeClr val="tx1"/>
                      </a:solidFill>
                    </a:ln>
                    <a:latin typeface="HGP創英角ｺﾞｼｯｸUB" panose="020B0900000000000000" pitchFamily="50" charset="-128"/>
                    <a:ea typeface="HGP創英角ｺﾞｼｯｸUB" panose="020B0900000000000000" pitchFamily="50" charset="-128"/>
                    <a:cs typeface="Meiryo UI" panose="020B0604030504040204" pitchFamily="50" charset="-128"/>
                  </a:rPr>
                  <a:t>特定生産緑地に指定する場合</a:t>
                </a:r>
                <a:endParaRPr kumimoji="1" lang="en-US" altLang="ja-JP" sz="1600" b="1" dirty="0">
                  <a:ln w="3175">
                    <a:solidFill>
                      <a:schemeClr val="tx1"/>
                    </a:solidFill>
                  </a:ln>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2" name="角丸四角形 21"/>
              <p:cNvSpPr/>
              <p:nvPr/>
            </p:nvSpPr>
            <p:spPr>
              <a:xfrm>
                <a:off x="276573" y="1339812"/>
                <a:ext cx="5652000" cy="1152000"/>
              </a:xfrm>
              <a:prstGeom prst="roundRect">
                <a:avLst>
                  <a:gd name="adj" fmla="val 11780"/>
                </a:avLst>
              </a:prstGeom>
              <a:solidFill>
                <a:srgbClr val="F4F9F1"/>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276573" y="2527812"/>
                <a:ext cx="5652000" cy="1548000"/>
              </a:xfrm>
              <a:prstGeom prst="roundRect">
                <a:avLst>
                  <a:gd name="adj" fmla="val 8232"/>
                </a:avLst>
              </a:prstGeom>
              <a:solidFill>
                <a:srgbClr val="F4F9F1"/>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276573" y="1339812"/>
                <a:ext cx="5652000" cy="1116000"/>
              </a:xfrm>
              <a:prstGeom prst="rect">
                <a:avLst/>
              </a:prstGeom>
              <a:noFill/>
            </p:spPr>
            <p:txBody>
              <a:bodyPr wrap="square" lIns="72000" tIns="0" rIns="0" bIns="0" rtlCol="0">
                <a:noAutofit/>
              </a:bodyPr>
              <a:lstStyle/>
              <a:p>
                <a:pPr lvl="0">
                  <a:lnSpc>
                    <a:spcPct val="120000"/>
                  </a:lnSpc>
                </a:pPr>
                <a:r>
                  <a:rPr kumimoji="1" lang="ja-JP" altLang="en-US" sz="1400" dirty="0">
                    <a:solidFill>
                      <a:schemeClr val="tx1">
                        <a:lumMod val="75000"/>
                        <a:lumOff val="25000"/>
                      </a:schemeClr>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b="1" dirty="0">
                    <a:solidFill>
                      <a:schemeClr val="accent1">
                        <a:lumMod val="75000"/>
                      </a:schemeClr>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営　　農</a:t>
                </a:r>
                <a:r>
                  <a:rPr kumimoji="1" lang="ja-JP" altLang="en-US" sz="1400" u="heavy"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kumimoji="1" lang="en-US" altLang="ja-JP" sz="1400" u="heavy"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468000" indent="-234000"/>
                <a:r>
                  <a:rPr kumimoji="1" lang="ja-JP" altLang="en-US" sz="1400"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 固定資産税・都市計画税は、</a:t>
                </a:r>
                <a:r>
                  <a:rPr kumimoji="1" lang="ja-JP" altLang="en-US" sz="1400" u="sng" dirty="0">
                    <a:solidFill>
                      <a:srgbClr val="FF0000"/>
                    </a:solidFill>
                    <a:latin typeface="HGSｺﾞｼｯｸE" panose="020B0900000000000000" pitchFamily="50" charset="-128"/>
                    <a:ea typeface="HGSｺﾞｼｯｸE" panose="020B0900000000000000" pitchFamily="50" charset="-128"/>
                    <a:cs typeface="Meiryo UI" panose="020B0604030504040204" pitchFamily="50" charset="-128"/>
                  </a:rPr>
                  <a:t>引き続き農地評価、農地課税</a:t>
                </a:r>
                <a:r>
                  <a:rPr kumimoji="1" lang="ja-JP" altLang="en-US" sz="1400"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です。</a:t>
                </a:r>
                <a:endParaRPr kumimoji="1" lang="en-US" altLang="ja-JP" sz="1400"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468000" indent="-234000"/>
                <a:r>
                  <a:rPr kumimoji="1" lang="ja-JP" altLang="en-US" sz="1400" u="sng" dirty="0">
                    <a:solidFill>
                      <a:schemeClr val="tx1">
                        <a:lumMod val="95000"/>
                        <a:lumOff val="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１０年毎に継続の可否を判断できます。</a:t>
                </a:r>
                <a:endParaRPr kumimoji="1" lang="en-US" altLang="ja-JP" sz="1400" u="sng" dirty="0">
                  <a:solidFill>
                    <a:schemeClr val="tx1">
                      <a:lumMod val="95000"/>
                      <a:lumOff val="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400" spc="-100" dirty="0">
                    <a:solidFill>
                      <a:prstClr val="black"/>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 特定生産緑地の指定は、１０年ごとに更新できます</a:t>
                </a:r>
                <a:endPar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 １０年の間に相続等が発生した場合、今までと同様に買取りの申出が可能です</a:t>
                </a:r>
                <a:endParaRPr kumimoji="1" lang="ja-JP" altLang="en-US" sz="1600" dirty="0">
                  <a:solidFill>
                    <a:schemeClr val="tx1">
                      <a:lumMod val="75000"/>
                      <a:lumOff val="25000"/>
                    </a:schemeClr>
                  </a:solidFill>
                  <a:latin typeface="HGP教科書体" panose="02020600000000000000" pitchFamily="18" charset="-128"/>
                  <a:ea typeface="HGP教科書体" panose="02020600000000000000" pitchFamily="18" charset="-128"/>
                </a:endParaRPr>
              </a:p>
            </p:txBody>
          </p:sp>
          <p:sp>
            <p:nvSpPr>
              <p:cNvPr id="24" name="テキスト ボックス 23"/>
              <p:cNvSpPr txBox="1"/>
              <p:nvPr/>
            </p:nvSpPr>
            <p:spPr>
              <a:xfrm>
                <a:off x="276573" y="2527812"/>
                <a:ext cx="5624499" cy="1548000"/>
              </a:xfrm>
              <a:prstGeom prst="rect">
                <a:avLst/>
              </a:prstGeom>
              <a:noFill/>
            </p:spPr>
            <p:txBody>
              <a:bodyPr wrap="square" lIns="72000" tIns="0" rIns="0" bIns="0" rtlCol="0">
                <a:noAutofit/>
              </a:bodyPr>
              <a:lstStyle/>
              <a:p>
                <a:pPr lvl="0">
                  <a:lnSpc>
                    <a:spcPct val="120000"/>
                  </a:lnSpc>
                </a:pPr>
                <a:r>
                  <a:rPr kumimoji="1" lang="ja-JP" altLang="en-US" sz="1400"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b="1" dirty="0">
                    <a:solidFill>
                      <a:schemeClr val="accent2">
                        <a:lumMod val="7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相　　続</a:t>
                </a:r>
                <a:endParaRPr kumimoji="1" lang="en-US" altLang="ja-JP" sz="1400" b="1" dirty="0">
                  <a:solidFill>
                    <a:schemeClr val="accent2">
                      <a:lumMod val="7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468000" indent="-234000"/>
                <a:r>
                  <a:rPr kumimoji="1" lang="ja-JP" altLang="en-US"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次の相続で選択肢が広がります。</a:t>
                </a:r>
                <a:endParaRPr kumimoji="1" lang="en-US" altLang="ja-JP"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2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次世代の方は、次の相続時点で納税猶予を受けて営農するか、買取り申出を</a:t>
                </a:r>
                <a:r>
                  <a:rPr kumimoji="1" lang="ja-JP" altLang="en-US" sz="1400" spc="-100" dirty="0" err="1">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す</a:t>
                </a:r>
                <a:endPar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r>
                  <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00" dirty="0" err="1">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るか</a:t>
                </a:r>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選択できます</a:t>
                </a:r>
                <a:endPar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marL="468000" indent="-234000"/>
                <a:r>
                  <a:rPr kumimoji="1" lang="ja-JP" altLang="en-US"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農地を残しやすくなります。</a:t>
                </a:r>
                <a:endParaRPr kumimoji="1" lang="en-US" altLang="ja-JP"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 次世代の方が、第三者に農地を貸しても、一定の要件を満たす場合、納税猶予　　</a:t>
                </a:r>
                <a:endPar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が継続します。</a:t>
                </a:r>
                <a:r>
                  <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a:t>
                </a:r>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都市農地の賃借の円滑化に関する法律</a:t>
                </a:r>
                <a:r>
                  <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a:t>
                </a:r>
                <a:endParaRPr kumimoji="1" lang="ja-JP" altLang="en-US" spc="-100" dirty="0">
                  <a:solidFill>
                    <a:schemeClr val="tx1">
                      <a:lumMod val="75000"/>
                      <a:lumOff val="25000"/>
                    </a:schemeClr>
                  </a:solidFill>
                  <a:latin typeface="HGP教科書体" panose="02020600000000000000" pitchFamily="18" charset="-128"/>
                  <a:ea typeface="HGP教科書体" panose="02020600000000000000" pitchFamily="18" charset="-128"/>
                </a:endParaRPr>
              </a:p>
            </p:txBody>
          </p:sp>
        </p:grpSp>
        <p:grpSp>
          <p:nvGrpSpPr>
            <p:cNvPr id="26" name="グループ化 25"/>
            <p:cNvGrpSpPr/>
            <p:nvPr/>
          </p:nvGrpSpPr>
          <p:grpSpPr>
            <a:xfrm>
              <a:off x="180000" y="4140000"/>
              <a:ext cx="5796000" cy="2376000"/>
              <a:chOff x="204573" y="979812"/>
              <a:chExt cx="5796000" cy="2376000"/>
            </a:xfrm>
          </p:grpSpPr>
          <p:sp>
            <p:nvSpPr>
              <p:cNvPr id="27" name="角丸四角形 26"/>
              <p:cNvSpPr/>
              <p:nvPr/>
            </p:nvSpPr>
            <p:spPr>
              <a:xfrm>
                <a:off x="204573" y="979812"/>
                <a:ext cx="5796000" cy="2376000"/>
              </a:xfrm>
              <a:prstGeom prst="roundRect">
                <a:avLst>
                  <a:gd name="adj" fmla="val 3925"/>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角丸四角形 30"/>
              <p:cNvSpPr/>
              <p:nvPr/>
            </p:nvSpPr>
            <p:spPr>
              <a:xfrm>
                <a:off x="276573" y="1339812"/>
                <a:ext cx="5652000" cy="972000"/>
              </a:xfrm>
              <a:prstGeom prst="roundRect">
                <a:avLst>
                  <a:gd name="adj" fmla="val 11780"/>
                </a:avLst>
              </a:prstGeom>
              <a:solidFill>
                <a:srgbClr val="F4F9F1"/>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角丸四角形 31"/>
              <p:cNvSpPr/>
              <p:nvPr/>
            </p:nvSpPr>
            <p:spPr>
              <a:xfrm>
                <a:off x="276573" y="2347812"/>
                <a:ext cx="5652000" cy="972000"/>
              </a:xfrm>
              <a:prstGeom prst="roundRect">
                <a:avLst>
                  <a:gd name="adj" fmla="val 8232"/>
                </a:avLst>
              </a:prstGeom>
              <a:solidFill>
                <a:srgbClr val="F4F9F1"/>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276573" y="1339812"/>
                <a:ext cx="5652000" cy="936000"/>
              </a:xfrm>
              <a:prstGeom prst="rect">
                <a:avLst/>
              </a:prstGeom>
              <a:noFill/>
            </p:spPr>
            <p:txBody>
              <a:bodyPr wrap="square" lIns="72000" tIns="0" rIns="0" bIns="0" rtlCol="0">
                <a:noAutofit/>
              </a:bodyPr>
              <a:lstStyle/>
              <a:p>
                <a:pPr lvl="0">
                  <a:lnSpc>
                    <a:spcPct val="120000"/>
                  </a:lnSpc>
                </a:pPr>
                <a:r>
                  <a:rPr kumimoji="1" lang="ja-JP" altLang="en-US" sz="1400"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b="1" dirty="0">
                    <a:solidFill>
                      <a:schemeClr val="accent1">
                        <a:lumMod val="75000"/>
                      </a:schemeClr>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営　　農</a:t>
                </a:r>
                <a:r>
                  <a:rPr kumimoji="1" lang="ja-JP" altLang="en-US" sz="1400" u="heavy"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kumimoji="1" lang="en-US" altLang="ja-JP" sz="1400" u="heavy" dirty="0">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468000" indent="-234000"/>
                <a:r>
                  <a:rPr kumimoji="1" lang="ja-JP" altLang="en-US" sz="1400" u="sng"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400" b="1" u="sng"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固定資産税等の負担が急増します。</a:t>
                </a:r>
                <a:r>
                  <a:rPr kumimoji="1" lang="ja-JP" altLang="en-US" sz="1400" b="1" dirty="0">
                    <a:latin typeface="HGPｺﾞｼｯｸM" panose="020B0600000000000000" pitchFamily="50" charset="-128"/>
                    <a:ea typeface="HGPｺﾞｼｯｸM" panose="020B0600000000000000" pitchFamily="50" charset="-128"/>
                    <a:cs typeface="Meiryo UI" panose="020B0604030504040204" pitchFamily="50" charset="-128"/>
                  </a:rPr>
                  <a:t>（下図参考）</a:t>
                </a:r>
                <a:endParaRPr kumimoji="1" lang="en-US" altLang="ja-JP" sz="1400" b="1" dirty="0">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400" spc="-100" dirty="0">
                    <a:solidFill>
                      <a:prstClr val="black"/>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00" dirty="0">
                    <a:solidFill>
                      <a:srgbClr val="FF0000"/>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b="1" spc="-100" dirty="0">
                    <a:solidFill>
                      <a:srgbClr val="FF0000"/>
                    </a:solidFill>
                    <a:latin typeface="HGP教科書体" panose="02020600000000000000" pitchFamily="18" charset="-128"/>
                    <a:ea typeface="HGP教科書体" panose="02020600000000000000" pitchFamily="18" charset="-128"/>
                    <a:cs typeface="Meiryo UI" panose="020B0604030504040204" pitchFamily="50" charset="-128"/>
                  </a:rPr>
                  <a:t>・ 段階的に増加し、</a:t>
                </a:r>
                <a:r>
                  <a:rPr kumimoji="1" lang="ja-JP" altLang="en-US" sz="1400" b="1" dirty="0">
                    <a:solidFill>
                      <a:srgbClr val="FF0000"/>
                    </a:solidFill>
                    <a:latin typeface="+mn-ea"/>
                    <a:cs typeface="Meiryo UI" panose="020B0604030504040204" pitchFamily="50" charset="-128"/>
                  </a:rPr>
                  <a:t> </a:t>
                </a:r>
                <a:r>
                  <a:rPr kumimoji="1" lang="ja-JP" altLang="en-US" sz="1400" b="1" spc="-100" dirty="0">
                    <a:solidFill>
                      <a:srgbClr val="FF0000"/>
                    </a:solidFill>
                    <a:latin typeface="HGP教科書体" panose="02020600000000000000" pitchFamily="18" charset="-128"/>
                    <a:ea typeface="HGP教科書体" panose="02020600000000000000" pitchFamily="18" charset="-128"/>
                    <a:cs typeface="Meiryo UI" panose="020B0604030504040204" pitchFamily="50" charset="-128"/>
                  </a:rPr>
                  <a:t>５年後には、ほぼ</a:t>
                </a:r>
                <a:r>
                  <a:rPr kumimoji="1" lang="ja-JP" altLang="en-US" sz="1400" spc="-100" dirty="0">
                    <a:solidFill>
                      <a:srgbClr val="FF0000"/>
                    </a:solidFill>
                    <a:latin typeface="HGSｺﾞｼｯｸE" panose="020B0900000000000000" pitchFamily="50" charset="-128"/>
                    <a:ea typeface="HGSｺﾞｼｯｸE" panose="020B0900000000000000" pitchFamily="50" charset="-128"/>
                    <a:cs typeface="Meiryo UI" panose="020B0604030504040204" pitchFamily="50" charset="-128"/>
                  </a:rPr>
                  <a:t>宅地並の課税額</a:t>
                </a:r>
                <a:r>
                  <a:rPr kumimoji="1" lang="ja-JP" altLang="en-US" sz="1400" b="1" spc="-100" dirty="0">
                    <a:solidFill>
                      <a:srgbClr val="FF0000"/>
                    </a:solidFill>
                    <a:latin typeface="HGP教科書体" panose="02020600000000000000" pitchFamily="18" charset="-128"/>
                    <a:ea typeface="HGP教科書体" panose="02020600000000000000" pitchFamily="18" charset="-128"/>
                    <a:cs typeface="Meiryo UI" panose="020B0604030504040204" pitchFamily="50" charset="-128"/>
                  </a:rPr>
                  <a:t>まで上昇します</a:t>
                </a:r>
                <a:endParaRPr kumimoji="1" lang="en-US" altLang="ja-JP" sz="1400" b="1" spc="-100" dirty="0">
                  <a:solidFill>
                    <a:srgbClr val="FF0000"/>
                  </a:solidFill>
                  <a:latin typeface="HGP教科書体" panose="02020600000000000000" pitchFamily="18" charset="-128"/>
                  <a:ea typeface="HGP教科書体" panose="02020600000000000000" pitchFamily="18" charset="-128"/>
                  <a:cs typeface="Meiryo UI" panose="020B0604030504040204" pitchFamily="50" charset="-128"/>
                </a:endParaRPr>
              </a:p>
              <a:p>
                <a:pPr marL="468000" indent="-234000"/>
                <a:r>
                  <a:rPr kumimoji="1" lang="ja-JP" altLang="en-US"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３０年経過後は、特定生産緑地に指定することはできません。</a:t>
                </a:r>
                <a:endParaRPr kumimoji="1" lang="ja-JP" altLang="en-US" sz="1600" u="sng" dirty="0">
                  <a:solidFill>
                    <a:schemeClr val="tx1">
                      <a:lumMod val="85000"/>
                      <a:lumOff val="15000"/>
                    </a:schemeClr>
                  </a:solidFill>
                  <a:latin typeface="HGP教科書体" panose="02020600000000000000" pitchFamily="18" charset="-128"/>
                  <a:ea typeface="HGP教科書体" panose="02020600000000000000" pitchFamily="18" charset="-128"/>
                </a:endParaRPr>
              </a:p>
            </p:txBody>
          </p:sp>
          <p:sp>
            <p:nvSpPr>
              <p:cNvPr id="29" name="テキスト ボックス 28"/>
              <p:cNvSpPr txBox="1"/>
              <p:nvPr/>
            </p:nvSpPr>
            <p:spPr>
              <a:xfrm>
                <a:off x="276573" y="2347812"/>
                <a:ext cx="5724000" cy="936000"/>
              </a:xfrm>
              <a:prstGeom prst="rect">
                <a:avLst/>
              </a:prstGeom>
              <a:noFill/>
            </p:spPr>
            <p:txBody>
              <a:bodyPr wrap="square" lIns="72000" tIns="0" rIns="0" bIns="0" rtlCol="0">
                <a:noAutofit/>
              </a:bodyPr>
              <a:lstStyle/>
              <a:p>
                <a:pPr lvl="0">
                  <a:lnSpc>
                    <a:spcPct val="120000"/>
                  </a:lnSpc>
                </a:pPr>
                <a:r>
                  <a:rPr kumimoji="1" lang="ja-JP" altLang="en-US" sz="1400" dirty="0">
                    <a:solidFill>
                      <a:schemeClr val="tx1">
                        <a:lumMod val="75000"/>
                        <a:lumOff val="25000"/>
                      </a:schemeClr>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400" b="1" dirty="0">
                    <a:solidFill>
                      <a:schemeClr val="accent2">
                        <a:lumMod val="7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相　　続</a:t>
                </a:r>
                <a:endParaRPr kumimoji="1" lang="en-US" altLang="ja-JP" sz="1400" b="1" dirty="0">
                  <a:solidFill>
                    <a:schemeClr val="accent2">
                      <a:lumMod val="75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468000" indent="-234000"/>
                <a:r>
                  <a:rPr kumimoji="1" lang="ja-JP" altLang="en-US"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rPr>
                  <a:t>◆ 次の相続で選択肢が狭まります。</a:t>
                </a:r>
                <a:endParaRPr kumimoji="1" lang="en-US" altLang="ja-JP" sz="1400" u="sng" dirty="0">
                  <a:solidFill>
                    <a:schemeClr val="tx1">
                      <a:lumMod val="85000"/>
                      <a:lumOff val="15000"/>
                    </a:schemeClr>
                  </a:solidFill>
                  <a:latin typeface="HGPｺﾞｼｯｸM" panose="020B0600000000000000" pitchFamily="50" charset="-128"/>
                  <a:ea typeface="HGPｺﾞｼｯｸM" panose="020B0600000000000000" pitchFamily="50" charset="-128"/>
                  <a:cs typeface="Meiryo UI" panose="020B0604030504040204" pitchFamily="50" charset="-128"/>
                </a:endParaRPr>
              </a:p>
              <a:p>
                <a:r>
                  <a:rPr kumimoji="1" lang="ja-JP" altLang="en-US" sz="12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a:t>
                </a:r>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特定生産緑地を選択しないと、次世代の方は納税猶予を受けることができません</a:t>
                </a:r>
                <a:endParaRPr kumimoji="1" lang="en-US" altLang="ja-JP"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endParaRPr>
              </a:p>
              <a:p>
                <a:pPr marL="468000" indent="-234000"/>
                <a:r>
                  <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cs typeface="Meiryo UI" panose="020B0604030504040204" pitchFamily="50" charset="-128"/>
                  </a:rPr>
                  <a:t>  （現世代の納税猶予は、次の相続まで継続します）</a:t>
                </a:r>
                <a:endParaRPr kumimoji="1" lang="ja-JP" altLang="en-US" sz="1400" spc="-100" dirty="0">
                  <a:solidFill>
                    <a:schemeClr val="tx1">
                      <a:lumMod val="75000"/>
                      <a:lumOff val="25000"/>
                    </a:schemeClr>
                  </a:solidFill>
                  <a:latin typeface="HGP教科書体" panose="02020600000000000000" pitchFamily="18" charset="-128"/>
                  <a:ea typeface="HGP教科書体" panose="02020600000000000000" pitchFamily="18" charset="-128"/>
                </a:endParaRPr>
              </a:p>
            </p:txBody>
          </p:sp>
          <p:sp>
            <p:nvSpPr>
              <p:cNvPr id="30" name="角丸四角形 29"/>
              <p:cNvSpPr/>
              <p:nvPr/>
            </p:nvSpPr>
            <p:spPr>
              <a:xfrm>
                <a:off x="276573" y="1015812"/>
                <a:ext cx="3240000" cy="288000"/>
              </a:xfrm>
              <a:prstGeom prst="roundRect">
                <a:avLst>
                  <a:gd name="adj" fmla="val 39120"/>
                </a:avLst>
              </a:prstGeom>
              <a:solidFill>
                <a:srgbClr val="00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nchorCtr="0"/>
              <a:lstStyle/>
              <a:p>
                <a:r>
                  <a:rPr kumimoji="1" lang="ja-JP" altLang="en-US" sz="1600" b="1" dirty="0">
                    <a:latin typeface="+mn-ea"/>
                    <a:cs typeface="Meiryo UI" panose="020B0604030504040204" pitchFamily="50" charset="-128"/>
                  </a:rPr>
                  <a:t>　</a:t>
                </a:r>
                <a:r>
                  <a:rPr kumimoji="1" lang="ja-JP" altLang="en-US" sz="1600" b="1" dirty="0">
                    <a:ln w="3175">
                      <a:solidFill>
                        <a:schemeClr val="tx1"/>
                      </a:solidFill>
                    </a:ln>
                    <a:latin typeface="HGP創英角ｺﾞｼｯｸUB" panose="020B0900000000000000" pitchFamily="50" charset="-128"/>
                    <a:ea typeface="HGP創英角ｺﾞｼｯｸUB" panose="020B0900000000000000" pitchFamily="50" charset="-128"/>
                    <a:cs typeface="Meiryo UI" panose="020B0604030504040204" pitchFamily="50" charset="-128"/>
                  </a:rPr>
                  <a:t>特定生産緑地に指定しない場合</a:t>
                </a:r>
                <a:endParaRPr kumimoji="1" lang="en-US" altLang="ja-JP" sz="1600" b="1" dirty="0">
                  <a:ln w="3175">
                    <a:solidFill>
                      <a:schemeClr val="tx1"/>
                    </a:solidFill>
                  </a:ln>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grpSp>
        <p:sp>
          <p:nvSpPr>
            <p:cNvPr id="36" name="角丸四角形 35"/>
            <p:cNvSpPr/>
            <p:nvPr/>
          </p:nvSpPr>
          <p:spPr>
            <a:xfrm>
              <a:off x="3497756" y="4176000"/>
              <a:ext cx="2232000" cy="288000"/>
            </a:xfrm>
            <a:prstGeom prst="roundRect">
              <a:avLst>
                <a:gd name="adj"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wrap="none" lIns="0" tIns="172800" rIns="0" bIns="0" rtlCol="0" anchor="ctr" anchorCtr="0"/>
            <a:lstStyle/>
            <a:p>
              <a:pPr>
                <a:lnSpc>
                  <a:spcPct val="70000"/>
                </a:lnSpc>
              </a:pPr>
              <a:r>
                <a:rPr kumimoji="1" lang="ja-JP" altLang="en-US" sz="1100" b="1" spc="-90" dirty="0">
                  <a:ln w="0">
                    <a:noFill/>
                  </a:ln>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   生産緑地は 自動的に廃止されません</a:t>
              </a:r>
              <a:r>
                <a:rPr kumimoji="1" lang="en-US" altLang="ja-JP" sz="1100" b="1" i="1" spc="-90" dirty="0">
                  <a:ln w="0">
                    <a:noFill/>
                  </a:ln>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a:t>
              </a:r>
            </a:p>
            <a:p>
              <a:pPr>
                <a:lnSpc>
                  <a:spcPct val="90000"/>
                </a:lnSpc>
              </a:pPr>
              <a:r>
                <a:rPr kumimoji="1" lang="ja-JP" altLang="en-US" sz="1000" b="1" spc="-90" dirty="0">
                  <a:ln w="0">
                    <a:noFill/>
                  </a:ln>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100" b="1" spc="-90" dirty="0">
                  <a:ln w="0">
                    <a:noFill/>
                  </a:ln>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廃止には 買取りの申出の手続きが必要です</a:t>
              </a:r>
              <a:r>
                <a:rPr kumimoji="1" lang="en-US" altLang="ja-JP" sz="1100" b="1" i="1" spc="-90" dirty="0">
                  <a:ln w="0">
                    <a:noFill/>
                  </a:ln>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rPr>
                <a:t>!</a:t>
              </a:r>
            </a:p>
            <a:p>
              <a:endParaRPr kumimoji="1" lang="en-US" altLang="ja-JP" sz="900" b="1" dirty="0">
                <a:ln w="0">
                  <a:noFill/>
                </a:ln>
                <a:solidFill>
                  <a:srgbClr val="FF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grpSp>
          <p:nvGrpSpPr>
            <p:cNvPr id="10" name="グループ化 9"/>
            <p:cNvGrpSpPr/>
            <p:nvPr/>
          </p:nvGrpSpPr>
          <p:grpSpPr>
            <a:xfrm>
              <a:off x="189965" y="6596096"/>
              <a:ext cx="5796000" cy="2897953"/>
              <a:chOff x="189965" y="6596096"/>
              <a:chExt cx="5796000" cy="2897953"/>
            </a:xfrm>
          </p:grpSpPr>
          <p:sp>
            <p:nvSpPr>
              <p:cNvPr id="170" name="角丸四角形 169"/>
              <p:cNvSpPr/>
              <p:nvPr/>
            </p:nvSpPr>
            <p:spPr>
              <a:xfrm>
                <a:off x="189965" y="6596096"/>
                <a:ext cx="5796000" cy="2886042"/>
              </a:xfrm>
              <a:prstGeom prst="roundRect">
                <a:avLst>
                  <a:gd name="adj" fmla="val 3925"/>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1" name="グループ化 110"/>
              <p:cNvGrpSpPr/>
              <p:nvPr/>
            </p:nvGrpSpPr>
            <p:grpSpPr>
              <a:xfrm>
                <a:off x="509791" y="8253512"/>
                <a:ext cx="720000" cy="174608"/>
                <a:chOff x="3865851" y="5977301"/>
                <a:chExt cx="720000" cy="174608"/>
              </a:xfrm>
            </p:grpSpPr>
            <p:sp>
              <p:nvSpPr>
                <p:cNvPr id="166" name="角丸四角形吹き出し 165"/>
                <p:cNvSpPr/>
                <p:nvPr/>
              </p:nvSpPr>
              <p:spPr>
                <a:xfrm>
                  <a:off x="3865851" y="5991017"/>
                  <a:ext cx="720000" cy="160892"/>
                </a:xfrm>
                <a:prstGeom prst="wedgeRoundRectCallout">
                  <a:avLst>
                    <a:gd name="adj1" fmla="val -12060"/>
                    <a:gd name="adj2" fmla="val 302868"/>
                    <a:gd name="adj3" fmla="val 16667"/>
                  </a:avLst>
                </a:prstGeom>
                <a:solidFill>
                  <a:schemeClr val="accent2">
                    <a:lumMod val="20000"/>
                    <a:lumOff val="80000"/>
                  </a:schemeClr>
                </a:solid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3898108" y="5977301"/>
                  <a:ext cx="641201" cy="169277"/>
                </a:xfrm>
                <a:prstGeom prst="rect">
                  <a:avLst/>
                </a:prstGeom>
                <a:noFill/>
              </p:spPr>
              <p:txBody>
                <a:bodyPr wrap="none" lIns="0" tIns="0" rIns="0" bIns="0" rtlCol="0">
                  <a:spAutoFit/>
                </a:bodyPr>
                <a:lstStyle/>
                <a:p>
                  <a:r>
                    <a:rPr kumimoji="1" lang="ja-JP" altLang="en-US" sz="1100" b="1" spc="-100" dirty="0">
                      <a:solidFill>
                        <a:srgbClr val="C00000"/>
                      </a:solidFill>
                      <a:latin typeface="HGPｺﾞｼｯｸM" panose="020B0600000000000000" pitchFamily="50" charset="-128"/>
                      <a:ea typeface="HGPｺﾞｼｯｸM" panose="020B0600000000000000" pitchFamily="50" charset="-128"/>
                    </a:rPr>
                    <a:t>固定資産税</a:t>
                  </a:r>
                </a:p>
              </p:txBody>
            </p:sp>
          </p:grpSp>
          <p:cxnSp>
            <p:nvCxnSpPr>
              <p:cNvPr id="112" name="直線コネクタ 111"/>
              <p:cNvCxnSpPr/>
              <p:nvPr/>
            </p:nvCxnSpPr>
            <p:spPr>
              <a:xfrm>
                <a:off x="243940" y="7446564"/>
                <a:ext cx="0" cy="180000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3485165" y="7446564"/>
                <a:ext cx="0" cy="1800000"/>
              </a:xfrm>
              <a:prstGeom prst="line">
                <a:avLst/>
              </a:prstGeom>
              <a:ln w="635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868340" y="7446564"/>
                <a:ext cx="0" cy="1800000"/>
              </a:xfrm>
              <a:prstGeom prst="line">
                <a:avLst/>
              </a:prstGeom>
              <a:ln w="635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2405165" y="7446564"/>
                <a:ext cx="0" cy="1800000"/>
              </a:xfrm>
              <a:prstGeom prst="line">
                <a:avLst/>
              </a:prstGeom>
              <a:ln w="635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2945165" y="7446564"/>
                <a:ext cx="0" cy="1800000"/>
              </a:xfrm>
              <a:prstGeom prst="line">
                <a:avLst/>
              </a:prstGeom>
              <a:ln w="63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275690" y="6865498"/>
                <a:ext cx="5652000" cy="250950"/>
              </a:xfrm>
              <a:prstGeom prst="rect">
                <a:avLst/>
              </a:prstGeom>
              <a:noFill/>
            </p:spPr>
            <p:txBody>
              <a:bodyPr wrap="none" lIns="0" tIns="0" rIns="0" bIns="0" rtlCol="0">
                <a:noAutofit/>
              </a:bodyPr>
              <a:lstStyle/>
              <a:p>
                <a:pPr lvl="0">
                  <a:lnSpc>
                    <a:spcPct val="120000"/>
                  </a:lnSpc>
                </a:pPr>
                <a:r>
                  <a:rPr kumimoji="1" lang="ja-JP" altLang="en-US" sz="1200" dirty="0">
                    <a:ln w="0">
                      <a:solidFill>
                        <a:schemeClr val="tx1"/>
                      </a:solidFill>
                    </a:ln>
                    <a:solidFill>
                      <a:prstClr val="black"/>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kumimoji="1" lang="ja-JP" altLang="en-US" sz="1200" b="1" dirty="0">
                    <a:ln w="0">
                      <a:solidFill>
                        <a:schemeClr val="tx1"/>
                      </a:solidFill>
                    </a:ln>
                    <a:solidFill>
                      <a:srgbClr val="00FF00"/>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400" b="1" dirty="0">
                    <a:ln w="0">
                      <a:solidFill>
                        <a:schemeClr val="tx1"/>
                      </a:solidFill>
                    </a:ln>
                    <a:solidFill>
                      <a:srgbClr val="00FF00"/>
                    </a:solidFill>
                    <a:uFill>
                      <a:solidFill>
                        <a:srgbClr val="006600"/>
                      </a:solidFill>
                    </a:uFill>
                    <a:latin typeface="HGP創英角ｺﾞｼｯｸUB" panose="020B0900000000000000" pitchFamily="50" charset="-128"/>
                    <a:ea typeface="HGP創英角ｺﾞｼｯｸUB" panose="020B0900000000000000" pitchFamily="50" charset="-128"/>
                    <a:cs typeface="Meiryo UI" panose="020B0604030504040204" pitchFamily="50" charset="-128"/>
                  </a:rPr>
                  <a:t> 特定生産緑地に指定しない場合の固定資産税等について</a:t>
                </a:r>
                <a:endParaRPr kumimoji="1" lang="ja-JP" altLang="en-US" sz="1600" b="1" u="sng" dirty="0">
                  <a:ln w="0">
                    <a:solidFill>
                      <a:schemeClr val="tx1"/>
                    </a:solidFill>
                  </a:ln>
                  <a:solidFill>
                    <a:srgbClr val="00FF00"/>
                  </a:solidFill>
                  <a:latin typeface="HGP教科書体" panose="02020600000000000000" pitchFamily="18" charset="-128"/>
                  <a:ea typeface="HGP教科書体" panose="02020600000000000000" pitchFamily="18" charset="-128"/>
                </a:endParaRPr>
              </a:p>
            </p:txBody>
          </p:sp>
          <p:grpSp>
            <p:nvGrpSpPr>
              <p:cNvPr id="118" name="グループ化 117"/>
              <p:cNvGrpSpPr/>
              <p:nvPr/>
            </p:nvGrpSpPr>
            <p:grpSpPr>
              <a:xfrm>
                <a:off x="243940" y="7690471"/>
                <a:ext cx="5652000" cy="1339143"/>
                <a:chOff x="3960000" y="5414260"/>
                <a:chExt cx="5652000" cy="1339143"/>
              </a:xfrm>
            </p:grpSpPr>
            <p:sp>
              <p:nvSpPr>
                <p:cNvPr id="135" name="正方形/長方形 134"/>
                <p:cNvSpPr/>
                <p:nvPr/>
              </p:nvSpPr>
              <p:spPr>
                <a:xfrm>
                  <a:off x="3960000" y="6573403"/>
                  <a:ext cx="5652000" cy="180000"/>
                </a:xfrm>
                <a:prstGeom prst="rect">
                  <a:avLst/>
                </a:prstGeom>
                <a:solidFill>
                  <a:srgbClr val="C0D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5040000" y="6501593"/>
                  <a:ext cx="4572000" cy="7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5580000" y="6249403"/>
                  <a:ext cx="4032000" cy="25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6120000" y="5997403"/>
                  <a:ext cx="3492000" cy="25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6660000" y="5745403"/>
                  <a:ext cx="2952000" cy="25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7200000" y="5493403"/>
                  <a:ext cx="2412000" cy="25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1" name="直線コネクタ 140"/>
                <p:cNvCxnSpPr/>
                <p:nvPr/>
              </p:nvCxnSpPr>
              <p:spPr>
                <a:xfrm>
                  <a:off x="7200000" y="5493403"/>
                  <a:ext cx="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6660000" y="5745403"/>
                  <a:ext cx="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6120000" y="5997403"/>
                  <a:ext cx="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5580000" y="6249403"/>
                  <a:ext cx="0" cy="2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5040000" y="6501593"/>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960000" y="6573403"/>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3960000" y="6753403"/>
                  <a:ext cx="565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7200000" y="5493403"/>
                  <a:ext cx="241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6120000" y="5997403"/>
                  <a:ext cx="5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6660000" y="5745403"/>
                  <a:ext cx="5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5040000" y="6501403"/>
                  <a:ext cx="5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5580000" y="6249403"/>
                  <a:ext cx="5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3960000" y="6573593"/>
                  <a:ext cx="10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4163531" y="6574291"/>
                  <a:ext cx="804707" cy="161583"/>
                </a:xfrm>
                <a:prstGeom prst="rect">
                  <a:avLst/>
                </a:prstGeom>
                <a:noFill/>
              </p:spPr>
              <p:txBody>
                <a:bodyPr wrap="none" lIns="0" tIns="0" rIns="0" bIns="0" rtlCol="0">
                  <a:spAutoFit/>
                </a:bodyPr>
                <a:lstStyle/>
                <a:p>
                  <a:r>
                    <a:rPr kumimoji="1" lang="ja-JP" altLang="en-US" sz="1050" b="1" dirty="0">
                      <a:solidFill>
                        <a:srgbClr val="FF0000"/>
                      </a:solidFill>
                      <a:latin typeface="HGPｺﾞｼｯｸM" panose="020B0600000000000000" pitchFamily="50" charset="-128"/>
                      <a:ea typeface="HGPｺﾞｼｯｸM" panose="020B0600000000000000" pitchFamily="50" charset="-128"/>
                    </a:rPr>
                    <a:t>農地並み課税</a:t>
                  </a:r>
                </a:p>
              </p:txBody>
            </p:sp>
            <p:sp>
              <p:nvSpPr>
                <p:cNvPr id="155" name="テキスト ボックス 154"/>
                <p:cNvSpPr txBox="1"/>
                <p:nvPr/>
              </p:nvSpPr>
              <p:spPr>
                <a:xfrm>
                  <a:off x="5071551" y="6500712"/>
                  <a:ext cx="1256754" cy="161583"/>
                </a:xfrm>
                <a:prstGeom prst="rect">
                  <a:avLst/>
                </a:prstGeom>
                <a:noFill/>
              </p:spPr>
              <p:txBody>
                <a:bodyPr wrap="none" lIns="0" tIns="0" rIns="0" bIns="0" rtlCol="0">
                  <a:spAutoFit/>
                </a:bodyPr>
                <a:lstStyle/>
                <a:p>
                  <a:r>
                    <a:rPr kumimoji="1" lang="ja-JP" altLang="en-US" sz="1050" dirty="0">
                      <a:latin typeface="HGPｺﾞｼｯｸM" panose="020B0600000000000000" pitchFamily="50" charset="-128"/>
                      <a:ea typeface="HGPｺﾞｼｯｸM" panose="020B0600000000000000" pitchFamily="50" charset="-128"/>
                    </a:rPr>
                    <a:t>（宅地並み課税）</a:t>
                  </a:r>
                  <a:r>
                    <a:rPr kumimoji="1" lang="en-US" altLang="ja-JP" sz="1050" dirty="0">
                      <a:latin typeface="HGPｺﾞｼｯｸM" panose="020B0600000000000000" pitchFamily="50" charset="-128"/>
                      <a:ea typeface="HGPｺﾞｼｯｸM" panose="020B0600000000000000" pitchFamily="50" charset="-128"/>
                    </a:rPr>
                    <a:t>×0.2</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56" name="テキスト ボックス 155"/>
                <p:cNvSpPr txBox="1"/>
                <p:nvPr/>
              </p:nvSpPr>
              <p:spPr>
                <a:xfrm>
                  <a:off x="5611013" y="6254429"/>
                  <a:ext cx="1256754" cy="161583"/>
                </a:xfrm>
                <a:prstGeom prst="rect">
                  <a:avLst/>
                </a:prstGeom>
                <a:noFill/>
              </p:spPr>
              <p:txBody>
                <a:bodyPr wrap="none" lIns="0" tIns="0" rIns="0" bIns="0" rtlCol="0">
                  <a:spAutoFit/>
                </a:bodyPr>
                <a:lstStyle/>
                <a:p>
                  <a:r>
                    <a:rPr kumimoji="1" lang="ja-JP" altLang="en-US" sz="1050" dirty="0">
                      <a:latin typeface="HGPｺﾞｼｯｸM" panose="020B0600000000000000" pitchFamily="50" charset="-128"/>
                      <a:ea typeface="HGPｺﾞｼｯｸM" panose="020B0600000000000000" pitchFamily="50" charset="-128"/>
                    </a:rPr>
                    <a:t>（宅地並み課税）</a:t>
                  </a:r>
                  <a:r>
                    <a:rPr kumimoji="1" lang="en-US" altLang="ja-JP" sz="1050" dirty="0">
                      <a:latin typeface="HGPｺﾞｼｯｸM" panose="020B0600000000000000" pitchFamily="50" charset="-128"/>
                      <a:ea typeface="HGPｺﾞｼｯｸM" panose="020B0600000000000000" pitchFamily="50" charset="-128"/>
                    </a:rPr>
                    <a:t>×0.4</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57" name="テキスト ボックス 156"/>
                <p:cNvSpPr txBox="1"/>
                <p:nvPr/>
              </p:nvSpPr>
              <p:spPr>
                <a:xfrm>
                  <a:off x="6145600" y="6001796"/>
                  <a:ext cx="1256754" cy="161583"/>
                </a:xfrm>
                <a:prstGeom prst="rect">
                  <a:avLst/>
                </a:prstGeom>
                <a:noFill/>
              </p:spPr>
              <p:txBody>
                <a:bodyPr wrap="none" lIns="0" tIns="0" rIns="0" bIns="0" rtlCol="0">
                  <a:spAutoFit/>
                </a:bodyPr>
                <a:lstStyle/>
                <a:p>
                  <a:r>
                    <a:rPr kumimoji="1" lang="ja-JP" altLang="en-US" sz="1050" dirty="0">
                      <a:latin typeface="HGPｺﾞｼｯｸM" panose="020B0600000000000000" pitchFamily="50" charset="-128"/>
                      <a:ea typeface="HGPｺﾞｼｯｸM" panose="020B0600000000000000" pitchFamily="50" charset="-128"/>
                    </a:rPr>
                    <a:t>（宅地並み課税）</a:t>
                  </a:r>
                  <a:r>
                    <a:rPr kumimoji="1" lang="en-US" altLang="ja-JP" sz="1050" dirty="0">
                      <a:latin typeface="HGPｺﾞｼｯｸM" panose="020B0600000000000000" pitchFamily="50" charset="-128"/>
                      <a:ea typeface="HGPｺﾞｼｯｸM" panose="020B0600000000000000" pitchFamily="50" charset="-128"/>
                    </a:rPr>
                    <a:t>×0.6</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58" name="テキスト ボックス 157"/>
                <p:cNvSpPr txBox="1"/>
                <p:nvPr/>
              </p:nvSpPr>
              <p:spPr>
                <a:xfrm>
                  <a:off x="6686294" y="5754661"/>
                  <a:ext cx="1256754" cy="161583"/>
                </a:xfrm>
                <a:prstGeom prst="rect">
                  <a:avLst/>
                </a:prstGeom>
                <a:noFill/>
              </p:spPr>
              <p:txBody>
                <a:bodyPr wrap="none" lIns="0" tIns="0" rIns="0" bIns="0" rtlCol="0">
                  <a:spAutoFit/>
                </a:bodyPr>
                <a:lstStyle/>
                <a:p>
                  <a:r>
                    <a:rPr kumimoji="1" lang="ja-JP" altLang="en-US" sz="1050" dirty="0">
                      <a:latin typeface="HGPｺﾞｼｯｸM" panose="020B0600000000000000" pitchFamily="50" charset="-128"/>
                      <a:ea typeface="HGPｺﾞｼｯｸM" panose="020B0600000000000000" pitchFamily="50" charset="-128"/>
                    </a:rPr>
                    <a:t>（宅地並み課税）</a:t>
                  </a:r>
                  <a:r>
                    <a:rPr kumimoji="1" lang="en-US" altLang="ja-JP" sz="1050" dirty="0">
                      <a:latin typeface="HGPｺﾞｼｯｸM" panose="020B0600000000000000" pitchFamily="50" charset="-128"/>
                      <a:ea typeface="HGPｺﾞｼｯｸM" panose="020B0600000000000000" pitchFamily="50" charset="-128"/>
                    </a:rPr>
                    <a:t>×0.8</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59" name="テキスト ボックス 158"/>
                <p:cNvSpPr txBox="1"/>
                <p:nvPr/>
              </p:nvSpPr>
              <p:spPr>
                <a:xfrm>
                  <a:off x="7225400" y="5493403"/>
                  <a:ext cx="804707" cy="161583"/>
                </a:xfrm>
                <a:prstGeom prst="rect">
                  <a:avLst/>
                </a:prstGeom>
                <a:noFill/>
              </p:spPr>
              <p:txBody>
                <a:bodyPr wrap="none" lIns="0" tIns="0" rIns="0" bIns="0" rtlCol="0">
                  <a:spAutoFit/>
                </a:bodyPr>
                <a:lstStyle/>
                <a:p>
                  <a:r>
                    <a:rPr kumimoji="1" lang="ja-JP" altLang="en-US" sz="1050" b="1" dirty="0">
                      <a:solidFill>
                        <a:srgbClr val="FF0000"/>
                      </a:solidFill>
                      <a:latin typeface="HGPｺﾞｼｯｸM" panose="020B0600000000000000" pitchFamily="50" charset="-128"/>
                      <a:ea typeface="HGPｺﾞｼｯｸM" panose="020B0600000000000000" pitchFamily="50" charset="-128"/>
                    </a:rPr>
                    <a:t>宅地並み課税</a:t>
                  </a:r>
                </a:p>
              </p:txBody>
            </p:sp>
            <p:sp>
              <p:nvSpPr>
                <p:cNvPr id="160" name="二等辺三角形 159"/>
                <p:cNvSpPr/>
                <p:nvPr/>
              </p:nvSpPr>
              <p:spPr>
                <a:xfrm flipV="1">
                  <a:off x="4446000" y="649445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二等辺三角形 160"/>
                <p:cNvSpPr/>
                <p:nvPr/>
              </p:nvSpPr>
              <p:spPr>
                <a:xfrm flipV="1">
                  <a:off x="5148000" y="642226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二等辺三角形 161"/>
                <p:cNvSpPr/>
                <p:nvPr/>
              </p:nvSpPr>
              <p:spPr>
                <a:xfrm flipV="1">
                  <a:off x="5688000" y="617026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62"/>
                <p:cNvSpPr/>
                <p:nvPr/>
              </p:nvSpPr>
              <p:spPr>
                <a:xfrm flipV="1">
                  <a:off x="6228000" y="591826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二等辺三角形 163"/>
                <p:cNvSpPr/>
                <p:nvPr/>
              </p:nvSpPr>
              <p:spPr>
                <a:xfrm flipV="1">
                  <a:off x="6768000" y="566626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二等辺三角形 164"/>
                <p:cNvSpPr/>
                <p:nvPr/>
              </p:nvSpPr>
              <p:spPr>
                <a:xfrm flipV="1">
                  <a:off x="7308000" y="5414260"/>
                  <a:ext cx="108000" cy="72000"/>
                </a:xfrm>
                <a:prstGeom prst="triangl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9" name="フリーフォーム 118"/>
              <p:cNvSpPr/>
              <p:nvPr/>
            </p:nvSpPr>
            <p:spPr>
              <a:xfrm>
                <a:off x="1323940" y="7555827"/>
                <a:ext cx="2166612" cy="1189244"/>
              </a:xfrm>
              <a:custGeom>
                <a:avLst/>
                <a:gdLst>
                  <a:gd name="connsiteX0" fmla="*/ 0 w 2009775"/>
                  <a:gd name="connsiteY0" fmla="*/ 1088231 h 1088231"/>
                  <a:gd name="connsiteX1" fmla="*/ 1716881 w 2009775"/>
                  <a:gd name="connsiteY1" fmla="*/ 71437 h 1088231"/>
                  <a:gd name="connsiteX2" fmla="*/ 1881187 w 2009775"/>
                  <a:gd name="connsiteY2" fmla="*/ 66675 h 1088231"/>
                  <a:gd name="connsiteX3" fmla="*/ 1878806 w 2009775"/>
                  <a:gd name="connsiteY3" fmla="*/ 0 h 1088231"/>
                  <a:gd name="connsiteX4" fmla="*/ 2009775 w 2009775"/>
                  <a:gd name="connsiteY4" fmla="*/ 140494 h 1088231"/>
                  <a:gd name="connsiteX5" fmla="*/ 1876425 w 2009775"/>
                  <a:gd name="connsiteY5" fmla="*/ 269081 h 1088231"/>
                  <a:gd name="connsiteX6" fmla="*/ 1881187 w 2009775"/>
                  <a:gd name="connsiteY6" fmla="*/ 200025 h 1088231"/>
                  <a:gd name="connsiteX7" fmla="*/ 1721644 w 2009775"/>
                  <a:gd name="connsiteY7" fmla="*/ 197644 h 1088231"/>
                  <a:gd name="connsiteX8" fmla="*/ 0 w 2009775"/>
                  <a:gd name="connsiteY8" fmla="*/ 1088231 h 1088231"/>
                  <a:gd name="connsiteX0" fmla="*/ 0 w 2009775"/>
                  <a:gd name="connsiteY0" fmla="*/ 1088231 h 1088231"/>
                  <a:gd name="connsiteX1" fmla="*/ 1716881 w 2009775"/>
                  <a:gd name="connsiteY1" fmla="*/ 71437 h 1088231"/>
                  <a:gd name="connsiteX2" fmla="*/ 1881187 w 2009775"/>
                  <a:gd name="connsiteY2" fmla="*/ 66675 h 1088231"/>
                  <a:gd name="connsiteX3" fmla="*/ 1878806 w 2009775"/>
                  <a:gd name="connsiteY3" fmla="*/ 0 h 1088231"/>
                  <a:gd name="connsiteX4" fmla="*/ 2009775 w 2009775"/>
                  <a:gd name="connsiteY4" fmla="*/ 140494 h 1088231"/>
                  <a:gd name="connsiteX5" fmla="*/ 1876425 w 2009775"/>
                  <a:gd name="connsiteY5" fmla="*/ 269081 h 1088231"/>
                  <a:gd name="connsiteX6" fmla="*/ 1881187 w 2009775"/>
                  <a:gd name="connsiteY6" fmla="*/ 200025 h 1088231"/>
                  <a:gd name="connsiteX7" fmla="*/ 1721644 w 2009775"/>
                  <a:gd name="connsiteY7" fmla="*/ 197644 h 1088231"/>
                  <a:gd name="connsiteX8" fmla="*/ 0 w 2009775"/>
                  <a:gd name="connsiteY8" fmla="*/ 1088231 h 1088231"/>
                  <a:gd name="connsiteX0" fmla="*/ 0 w 2009775"/>
                  <a:gd name="connsiteY0" fmla="*/ 1088231 h 1088231"/>
                  <a:gd name="connsiteX1" fmla="*/ 1716881 w 2009775"/>
                  <a:gd name="connsiteY1" fmla="*/ 71437 h 1088231"/>
                  <a:gd name="connsiteX2" fmla="*/ 1881187 w 2009775"/>
                  <a:gd name="connsiteY2" fmla="*/ 66675 h 1088231"/>
                  <a:gd name="connsiteX3" fmla="*/ 1878806 w 2009775"/>
                  <a:gd name="connsiteY3" fmla="*/ 0 h 1088231"/>
                  <a:gd name="connsiteX4" fmla="*/ 2009775 w 2009775"/>
                  <a:gd name="connsiteY4" fmla="*/ 140494 h 1088231"/>
                  <a:gd name="connsiteX5" fmla="*/ 1876425 w 2009775"/>
                  <a:gd name="connsiteY5" fmla="*/ 269081 h 1088231"/>
                  <a:gd name="connsiteX6" fmla="*/ 1881187 w 2009775"/>
                  <a:gd name="connsiteY6" fmla="*/ 200025 h 1088231"/>
                  <a:gd name="connsiteX7" fmla="*/ 1721644 w 2009775"/>
                  <a:gd name="connsiteY7" fmla="*/ 197644 h 1088231"/>
                  <a:gd name="connsiteX8" fmla="*/ 0 w 2009775"/>
                  <a:gd name="connsiteY8" fmla="*/ 1088231 h 1088231"/>
                  <a:gd name="connsiteX0" fmla="*/ 14 w 2501194"/>
                  <a:gd name="connsiteY0" fmla="*/ 1088231 h 1088231"/>
                  <a:gd name="connsiteX1" fmla="*/ 1716895 w 2501194"/>
                  <a:gd name="connsiteY1" fmla="*/ 71437 h 1088231"/>
                  <a:gd name="connsiteX2" fmla="*/ 1881201 w 2501194"/>
                  <a:gd name="connsiteY2" fmla="*/ 66675 h 1088231"/>
                  <a:gd name="connsiteX3" fmla="*/ 1878820 w 2501194"/>
                  <a:gd name="connsiteY3" fmla="*/ 0 h 1088231"/>
                  <a:gd name="connsiteX4" fmla="*/ 2009789 w 2501194"/>
                  <a:gd name="connsiteY4" fmla="*/ 140494 h 1088231"/>
                  <a:gd name="connsiteX5" fmla="*/ 1876439 w 2501194"/>
                  <a:gd name="connsiteY5" fmla="*/ 269081 h 1088231"/>
                  <a:gd name="connsiteX6" fmla="*/ 1881201 w 2501194"/>
                  <a:gd name="connsiteY6" fmla="*/ 200025 h 1088231"/>
                  <a:gd name="connsiteX7" fmla="*/ 1721658 w 2501194"/>
                  <a:gd name="connsiteY7" fmla="*/ 197644 h 1088231"/>
                  <a:gd name="connsiteX8" fmla="*/ 14 w 2501194"/>
                  <a:gd name="connsiteY8" fmla="*/ 1088231 h 1088231"/>
                  <a:gd name="connsiteX0" fmla="*/ 1 w 2501181"/>
                  <a:gd name="connsiteY0" fmla="*/ 1088231 h 1088231"/>
                  <a:gd name="connsiteX1" fmla="*/ 1716882 w 2501181"/>
                  <a:gd name="connsiteY1" fmla="*/ 71437 h 1088231"/>
                  <a:gd name="connsiteX2" fmla="*/ 1881188 w 2501181"/>
                  <a:gd name="connsiteY2" fmla="*/ 66675 h 1088231"/>
                  <a:gd name="connsiteX3" fmla="*/ 1878807 w 2501181"/>
                  <a:gd name="connsiteY3" fmla="*/ 0 h 1088231"/>
                  <a:gd name="connsiteX4" fmla="*/ 2009776 w 2501181"/>
                  <a:gd name="connsiteY4" fmla="*/ 140494 h 1088231"/>
                  <a:gd name="connsiteX5" fmla="*/ 1876426 w 2501181"/>
                  <a:gd name="connsiteY5" fmla="*/ 269081 h 1088231"/>
                  <a:gd name="connsiteX6" fmla="*/ 1881188 w 2501181"/>
                  <a:gd name="connsiteY6" fmla="*/ 200025 h 1088231"/>
                  <a:gd name="connsiteX7" fmla="*/ 1721645 w 2501181"/>
                  <a:gd name="connsiteY7" fmla="*/ 197644 h 1088231"/>
                  <a:gd name="connsiteX8" fmla="*/ 1 w 2501181"/>
                  <a:gd name="connsiteY8" fmla="*/ 1088231 h 1088231"/>
                  <a:gd name="connsiteX0" fmla="*/ 14 w 2501194"/>
                  <a:gd name="connsiteY0" fmla="*/ 1088231 h 1088231"/>
                  <a:gd name="connsiteX1" fmla="*/ 1716895 w 2501194"/>
                  <a:gd name="connsiteY1" fmla="*/ 71437 h 1088231"/>
                  <a:gd name="connsiteX2" fmla="*/ 1881201 w 2501194"/>
                  <a:gd name="connsiteY2" fmla="*/ 66675 h 1088231"/>
                  <a:gd name="connsiteX3" fmla="*/ 1878820 w 2501194"/>
                  <a:gd name="connsiteY3" fmla="*/ 0 h 1088231"/>
                  <a:gd name="connsiteX4" fmla="*/ 2009789 w 2501194"/>
                  <a:gd name="connsiteY4" fmla="*/ 140494 h 1088231"/>
                  <a:gd name="connsiteX5" fmla="*/ 1876439 w 2501194"/>
                  <a:gd name="connsiteY5" fmla="*/ 269081 h 1088231"/>
                  <a:gd name="connsiteX6" fmla="*/ 1881201 w 2501194"/>
                  <a:gd name="connsiteY6" fmla="*/ 200025 h 1088231"/>
                  <a:gd name="connsiteX7" fmla="*/ 1721658 w 2501194"/>
                  <a:gd name="connsiteY7" fmla="*/ 197644 h 1088231"/>
                  <a:gd name="connsiteX8" fmla="*/ 14 w 2501194"/>
                  <a:gd name="connsiteY8" fmla="*/ 1088231 h 1088231"/>
                  <a:gd name="connsiteX0" fmla="*/ 1 w 2009776"/>
                  <a:gd name="connsiteY0" fmla="*/ 1088231 h 1088231"/>
                  <a:gd name="connsiteX1" fmla="*/ 1716882 w 2009776"/>
                  <a:gd name="connsiteY1" fmla="*/ 71437 h 1088231"/>
                  <a:gd name="connsiteX2" fmla="*/ 1881188 w 2009776"/>
                  <a:gd name="connsiteY2" fmla="*/ 66675 h 1088231"/>
                  <a:gd name="connsiteX3" fmla="*/ 1878807 w 2009776"/>
                  <a:gd name="connsiteY3" fmla="*/ 0 h 1088231"/>
                  <a:gd name="connsiteX4" fmla="*/ 2009776 w 2009776"/>
                  <a:gd name="connsiteY4" fmla="*/ 140494 h 1088231"/>
                  <a:gd name="connsiteX5" fmla="*/ 1876426 w 2009776"/>
                  <a:gd name="connsiteY5" fmla="*/ 269081 h 1088231"/>
                  <a:gd name="connsiteX6" fmla="*/ 1881188 w 2009776"/>
                  <a:gd name="connsiteY6" fmla="*/ 200025 h 1088231"/>
                  <a:gd name="connsiteX7" fmla="*/ 1721645 w 2009776"/>
                  <a:gd name="connsiteY7" fmla="*/ 197644 h 1088231"/>
                  <a:gd name="connsiteX8" fmla="*/ 1 w 2009776"/>
                  <a:gd name="connsiteY8" fmla="*/ 1088231 h 1088231"/>
                  <a:gd name="connsiteX0" fmla="*/ 1 w 2009776"/>
                  <a:gd name="connsiteY0" fmla="*/ 1088231 h 1088231"/>
                  <a:gd name="connsiteX1" fmla="*/ 1716882 w 2009776"/>
                  <a:gd name="connsiteY1" fmla="*/ 71437 h 1088231"/>
                  <a:gd name="connsiteX2" fmla="*/ 1881188 w 2009776"/>
                  <a:gd name="connsiteY2" fmla="*/ 66675 h 1088231"/>
                  <a:gd name="connsiteX3" fmla="*/ 1878807 w 2009776"/>
                  <a:gd name="connsiteY3" fmla="*/ 0 h 1088231"/>
                  <a:gd name="connsiteX4" fmla="*/ 2009776 w 2009776"/>
                  <a:gd name="connsiteY4" fmla="*/ 140494 h 1088231"/>
                  <a:gd name="connsiteX5" fmla="*/ 1876426 w 2009776"/>
                  <a:gd name="connsiteY5" fmla="*/ 269081 h 1088231"/>
                  <a:gd name="connsiteX6" fmla="*/ 1881188 w 2009776"/>
                  <a:gd name="connsiteY6" fmla="*/ 200025 h 1088231"/>
                  <a:gd name="connsiteX7" fmla="*/ 1721645 w 2009776"/>
                  <a:gd name="connsiteY7" fmla="*/ 197644 h 1088231"/>
                  <a:gd name="connsiteX8" fmla="*/ 1 w 2009776"/>
                  <a:gd name="connsiteY8" fmla="*/ 1088231 h 1088231"/>
                  <a:gd name="connsiteX0" fmla="*/ 1 w 2009776"/>
                  <a:gd name="connsiteY0" fmla="*/ 1088231 h 1088231"/>
                  <a:gd name="connsiteX1" fmla="*/ 1716882 w 2009776"/>
                  <a:gd name="connsiteY1" fmla="*/ 71437 h 1088231"/>
                  <a:gd name="connsiteX2" fmla="*/ 1881188 w 2009776"/>
                  <a:gd name="connsiteY2" fmla="*/ 66675 h 1088231"/>
                  <a:gd name="connsiteX3" fmla="*/ 1878807 w 2009776"/>
                  <a:gd name="connsiteY3" fmla="*/ 0 h 1088231"/>
                  <a:gd name="connsiteX4" fmla="*/ 2009776 w 2009776"/>
                  <a:gd name="connsiteY4" fmla="*/ 140494 h 1088231"/>
                  <a:gd name="connsiteX5" fmla="*/ 1876426 w 2009776"/>
                  <a:gd name="connsiteY5" fmla="*/ 269081 h 1088231"/>
                  <a:gd name="connsiteX6" fmla="*/ 1881188 w 2009776"/>
                  <a:gd name="connsiteY6" fmla="*/ 200025 h 1088231"/>
                  <a:gd name="connsiteX7" fmla="*/ 1721645 w 2009776"/>
                  <a:gd name="connsiteY7" fmla="*/ 197644 h 1088231"/>
                  <a:gd name="connsiteX8" fmla="*/ 1 w 2009776"/>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6 w 2009781"/>
                  <a:gd name="connsiteY0" fmla="*/ 1088231 h 1088231"/>
                  <a:gd name="connsiteX1" fmla="*/ 1716887 w 2009781"/>
                  <a:gd name="connsiteY1" fmla="*/ 71437 h 1088231"/>
                  <a:gd name="connsiteX2" fmla="*/ 1881193 w 2009781"/>
                  <a:gd name="connsiteY2" fmla="*/ 66675 h 1088231"/>
                  <a:gd name="connsiteX3" fmla="*/ 1878812 w 2009781"/>
                  <a:gd name="connsiteY3" fmla="*/ 0 h 1088231"/>
                  <a:gd name="connsiteX4" fmla="*/ 2009781 w 2009781"/>
                  <a:gd name="connsiteY4" fmla="*/ 140494 h 1088231"/>
                  <a:gd name="connsiteX5" fmla="*/ 1876431 w 2009781"/>
                  <a:gd name="connsiteY5" fmla="*/ 269081 h 1088231"/>
                  <a:gd name="connsiteX6" fmla="*/ 1881193 w 2009781"/>
                  <a:gd name="connsiteY6" fmla="*/ 200025 h 1088231"/>
                  <a:gd name="connsiteX7" fmla="*/ 1721650 w 2009781"/>
                  <a:gd name="connsiteY7" fmla="*/ 197644 h 1088231"/>
                  <a:gd name="connsiteX8" fmla="*/ 6 w 2009781"/>
                  <a:gd name="connsiteY8" fmla="*/ 1088231 h 1088231"/>
                  <a:gd name="connsiteX0" fmla="*/ 27 w 2009802"/>
                  <a:gd name="connsiteY0" fmla="*/ 1088231 h 1088231"/>
                  <a:gd name="connsiteX1" fmla="*/ 1716908 w 2009802"/>
                  <a:gd name="connsiteY1" fmla="*/ 71437 h 1088231"/>
                  <a:gd name="connsiteX2" fmla="*/ 1881214 w 2009802"/>
                  <a:gd name="connsiteY2" fmla="*/ 66675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6908 w 2009802"/>
                  <a:gd name="connsiteY1" fmla="*/ 71437 h 1088231"/>
                  <a:gd name="connsiteX2" fmla="*/ 1881214 w 2009802"/>
                  <a:gd name="connsiteY2" fmla="*/ 66675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81214 w 2009802"/>
                  <a:gd name="connsiteY2" fmla="*/ 66675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40733 w 2009802"/>
                  <a:gd name="connsiteY2" fmla="*/ 309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40733 w 2009802"/>
                  <a:gd name="connsiteY2" fmla="*/ 309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40733 w 2009802"/>
                  <a:gd name="connsiteY2" fmla="*/ 309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74070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74070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14526 w 2009802"/>
                  <a:gd name="connsiteY1" fmla="*/ 69056 h 1088231"/>
                  <a:gd name="connsiteX2" fmla="*/ 1874070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4051 w 2009802"/>
                  <a:gd name="connsiteY1" fmla="*/ 150019 h 1088231"/>
                  <a:gd name="connsiteX2" fmla="*/ 1874070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4051 w 2009802"/>
                  <a:gd name="connsiteY1" fmla="*/ 150019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4051 w 2009802"/>
                  <a:gd name="connsiteY1" fmla="*/ 150019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6432 w 2009802"/>
                  <a:gd name="connsiteY1" fmla="*/ 71438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6432 w 2009802"/>
                  <a:gd name="connsiteY1" fmla="*/ 69056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6432 w 2009802"/>
                  <a:gd name="connsiteY1" fmla="*/ 69056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 name="connsiteX0" fmla="*/ 27 w 2009802"/>
                  <a:gd name="connsiteY0" fmla="*/ 1088231 h 1088231"/>
                  <a:gd name="connsiteX1" fmla="*/ 1728813 w 2009802"/>
                  <a:gd name="connsiteY1" fmla="*/ 71438 h 1088231"/>
                  <a:gd name="connsiteX2" fmla="*/ 1876452 w 2009802"/>
                  <a:gd name="connsiteY2" fmla="*/ 69056 h 1088231"/>
                  <a:gd name="connsiteX3" fmla="*/ 1878833 w 2009802"/>
                  <a:gd name="connsiteY3" fmla="*/ 0 h 1088231"/>
                  <a:gd name="connsiteX4" fmla="*/ 2009802 w 2009802"/>
                  <a:gd name="connsiteY4" fmla="*/ 140494 h 1088231"/>
                  <a:gd name="connsiteX5" fmla="*/ 1876452 w 2009802"/>
                  <a:gd name="connsiteY5" fmla="*/ 269081 h 1088231"/>
                  <a:gd name="connsiteX6" fmla="*/ 1881214 w 2009802"/>
                  <a:gd name="connsiteY6" fmla="*/ 200025 h 1088231"/>
                  <a:gd name="connsiteX7" fmla="*/ 1721671 w 2009802"/>
                  <a:gd name="connsiteY7" fmla="*/ 197644 h 1088231"/>
                  <a:gd name="connsiteX8" fmla="*/ 27 w 2009802"/>
                  <a:gd name="connsiteY8" fmla="*/ 1088231 h 10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9802" h="1088231">
                    <a:moveTo>
                      <a:pt x="27" y="1088231"/>
                    </a:moveTo>
                    <a:cubicBezTo>
                      <a:pt x="-767" y="1067197"/>
                      <a:pt x="81941" y="145415"/>
                      <a:pt x="1728813" y="71438"/>
                    </a:cubicBezTo>
                    <a:cubicBezTo>
                      <a:pt x="1808825" y="68898"/>
                      <a:pt x="1805014" y="73025"/>
                      <a:pt x="1876452" y="69056"/>
                    </a:cubicBezTo>
                    <a:cubicBezTo>
                      <a:pt x="1875658" y="46831"/>
                      <a:pt x="1879627" y="22225"/>
                      <a:pt x="1878833" y="0"/>
                    </a:cubicBezTo>
                    <a:lnTo>
                      <a:pt x="2009802" y="140494"/>
                    </a:lnTo>
                    <a:lnTo>
                      <a:pt x="1876452" y="269081"/>
                    </a:lnTo>
                    <a:lnTo>
                      <a:pt x="1881214" y="200025"/>
                    </a:lnTo>
                    <a:lnTo>
                      <a:pt x="1721671" y="197644"/>
                    </a:lnTo>
                    <a:cubicBezTo>
                      <a:pt x="147665" y="275431"/>
                      <a:pt x="-2354" y="1065212"/>
                      <a:pt x="27" y="1088231"/>
                    </a:cubicBezTo>
                    <a:close/>
                  </a:path>
                </a:pathLst>
              </a:cu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rot="20465763">
                <a:off x="1514841" y="7726977"/>
                <a:ext cx="1611339" cy="415498"/>
              </a:xfrm>
              <a:prstGeom prst="rect">
                <a:avLst/>
              </a:prstGeom>
              <a:noFill/>
            </p:spPr>
            <p:txBody>
              <a:bodyPr wrap="none" rtlCol="0">
                <a:prstTxWarp prst="textArchUp">
                  <a:avLst>
                    <a:gd name="adj" fmla="val 11433270"/>
                  </a:avLst>
                </a:prstTxWarp>
                <a:spAutoFit/>
              </a:bodyPr>
              <a:lstStyle/>
              <a:p>
                <a:r>
                  <a:rPr kumimoji="1" lang="ja-JP" altLang="en-US" sz="1050" dirty="0">
                    <a:solidFill>
                      <a:srgbClr val="C00000"/>
                    </a:solidFill>
                    <a:latin typeface="HGPｺﾞｼｯｸM" panose="020B0600000000000000" pitchFamily="50" charset="-128"/>
                    <a:ea typeface="HGPｺﾞｼｯｸM" panose="020B0600000000000000" pitchFamily="50" charset="-128"/>
                  </a:rPr>
                  <a:t>　</a:t>
                </a:r>
                <a:r>
                  <a:rPr kumimoji="1" lang="en-US" altLang="ja-JP" sz="1050" dirty="0">
                    <a:solidFill>
                      <a:srgbClr val="C00000"/>
                    </a:solidFill>
                    <a:latin typeface="HGPｺﾞｼｯｸM" panose="020B0600000000000000" pitchFamily="50" charset="-128"/>
                    <a:ea typeface="HGPｺﾞｼｯｸM" panose="020B0600000000000000" pitchFamily="50" charset="-128"/>
                  </a:rPr>
                  <a:t> </a:t>
                </a:r>
                <a:r>
                  <a:rPr kumimoji="1" lang="ja-JP" altLang="en-US" sz="1050" b="1" dirty="0">
                    <a:ln w="0">
                      <a:solidFill>
                        <a:schemeClr val="bg1"/>
                      </a:solidFill>
                    </a:ln>
                    <a:solidFill>
                      <a:srgbClr val="C00000"/>
                    </a:solidFill>
                    <a:latin typeface="HGPｺﾞｼｯｸE" panose="020B0900000000000000" pitchFamily="50" charset="-128"/>
                    <a:ea typeface="HGPｺﾞｼｯｸE" panose="020B0900000000000000" pitchFamily="50" charset="-128"/>
                  </a:rPr>
                  <a:t>固定資産税は、</a:t>
                </a:r>
                <a:endParaRPr kumimoji="1" lang="en-US" altLang="ja-JP" sz="1050" b="1" dirty="0">
                  <a:ln w="0">
                    <a:solidFill>
                      <a:schemeClr val="bg1"/>
                    </a:solidFill>
                  </a:ln>
                  <a:solidFill>
                    <a:srgbClr val="C00000"/>
                  </a:solidFill>
                  <a:latin typeface="HGPｺﾞｼｯｸE" panose="020B0900000000000000" pitchFamily="50" charset="-128"/>
                  <a:ea typeface="HGPｺﾞｼｯｸE" panose="020B0900000000000000" pitchFamily="50" charset="-128"/>
                </a:endParaRPr>
              </a:p>
              <a:p>
                <a:r>
                  <a:rPr kumimoji="1" lang="ja-JP" altLang="en-US" sz="1050" b="1" spc="-50" dirty="0">
                    <a:ln w="0">
                      <a:solidFill>
                        <a:schemeClr val="bg1"/>
                      </a:solidFill>
                    </a:ln>
                    <a:solidFill>
                      <a:srgbClr val="C00000"/>
                    </a:solidFill>
                    <a:latin typeface="HGPｺﾞｼｯｸE" panose="020B0900000000000000" pitchFamily="50" charset="-128"/>
                    <a:ea typeface="HGPｺﾞｼｯｸE" panose="020B0900000000000000" pitchFamily="50" charset="-128"/>
                  </a:rPr>
                  <a:t>５年かけて宅地並み課税に</a:t>
                </a:r>
              </a:p>
            </p:txBody>
          </p:sp>
          <p:grpSp>
            <p:nvGrpSpPr>
              <p:cNvPr id="121" name="グループ化 120"/>
              <p:cNvGrpSpPr/>
              <p:nvPr/>
            </p:nvGrpSpPr>
            <p:grpSpPr>
              <a:xfrm>
                <a:off x="243940" y="9029427"/>
                <a:ext cx="5652000" cy="217137"/>
                <a:chOff x="3600000" y="6753216"/>
                <a:chExt cx="5652000" cy="217137"/>
              </a:xfrm>
            </p:grpSpPr>
            <p:sp>
              <p:nvSpPr>
                <p:cNvPr id="130" name="正方形/長方形 129"/>
                <p:cNvSpPr/>
                <p:nvPr/>
              </p:nvSpPr>
              <p:spPr>
                <a:xfrm>
                  <a:off x="3600000" y="6754353"/>
                  <a:ext cx="5652000" cy="216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a:xfrm>
                  <a:off x="3924001" y="6753216"/>
                  <a:ext cx="615553" cy="216000"/>
                </a:xfrm>
                <a:prstGeom prst="rect">
                  <a:avLst/>
                </a:prstGeom>
                <a:noFill/>
              </p:spPr>
              <p:txBody>
                <a:bodyPr wrap="none" lIns="0" tIns="0" rIns="0" bIns="36000" rtlCol="0" anchor="ctr" anchorCtr="1">
                  <a:spAutoFit/>
                </a:bodyPr>
                <a:lstStyle/>
                <a:p>
                  <a:r>
                    <a:rPr kumimoji="1" lang="ja-JP" altLang="en-US" sz="1200" dirty="0">
                      <a:latin typeface="HGPｺﾞｼｯｸM" panose="020B0600000000000000" pitchFamily="50" charset="-128"/>
                      <a:ea typeface="HGPｺﾞｼｯｸM" panose="020B0600000000000000" pitchFamily="50" charset="-128"/>
                    </a:rPr>
                    <a:t>生産緑地</a:t>
                  </a:r>
                </a:p>
              </p:txBody>
            </p:sp>
            <p:cxnSp>
              <p:nvCxnSpPr>
                <p:cNvPr id="132" name="直線コネクタ 131"/>
                <p:cNvCxnSpPr/>
                <p:nvPr/>
              </p:nvCxnSpPr>
              <p:spPr>
                <a:xfrm>
                  <a:off x="3600000" y="6754353"/>
                  <a:ext cx="0" cy="21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3600000" y="6754353"/>
                  <a:ext cx="565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3600000" y="6970353"/>
                  <a:ext cx="565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直線コネクタ 121"/>
              <p:cNvCxnSpPr/>
              <p:nvPr/>
            </p:nvCxnSpPr>
            <p:spPr>
              <a:xfrm>
                <a:off x="1322783" y="7554564"/>
                <a:ext cx="0" cy="1692000"/>
              </a:xfrm>
              <a:prstGeom prst="line">
                <a:avLst/>
              </a:prstGeom>
              <a:ln w="127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23" name="右矢印 122"/>
              <p:cNvSpPr/>
              <p:nvPr/>
            </p:nvSpPr>
            <p:spPr>
              <a:xfrm>
                <a:off x="1249275" y="9102564"/>
                <a:ext cx="3600000" cy="72000"/>
              </a:xfrm>
              <a:prstGeom prst="rightArrow">
                <a:avLst>
                  <a:gd name="adj1" fmla="val 38661"/>
                  <a:gd name="adj2" fmla="val 336002"/>
                </a:avLst>
              </a:prstGeom>
              <a:solidFill>
                <a:srgbClr val="00FF00"/>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1316433" y="7266564"/>
                <a:ext cx="504000" cy="288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指定から</a:t>
                </a:r>
                <a:endParaRPr kumimoji="1" lang="en-US" altLang="ja-JP" sz="900" spc="-50" dirty="0">
                  <a:effectLst/>
                  <a:latin typeface="HGPｺﾞｼｯｸM" panose="020B0600000000000000" pitchFamily="50" charset="-128"/>
                  <a:ea typeface="HGPｺﾞｼｯｸM" panose="020B0600000000000000" pitchFamily="50" charset="-128"/>
                </a:endParaRPr>
              </a:p>
              <a:p>
                <a:r>
                  <a:rPr kumimoji="1" lang="ja-JP" altLang="en-US" sz="900" spc="-50" dirty="0">
                    <a:effectLst/>
                    <a:latin typeface="HGPｺﾞｼｯｸM" panose="020B0600000000000000" pitchFamily="50" charset="-128"/>
                    <a:ea typeface="HGPｺﾞｼｯｸM" panose="020B0600000000000000" pitchFamily="50" charset="-128"/>
                  </a:rPr>
                  <a:t>３０年経過</a:t>
                </a:r>
              </a:p>
            </p:txBody>
          </p:sp>
          <p:sp>
            <p:nvSpPr>
              <p:cNvPr id="125" name="テキスト ボックス 124"/>
              <p:cNvSpPr txBox="1"/>
              <p:nvPr/>
            </p:nvSpPr>
            <p:spPr>
              <a:xfrm>
                <a:off x="1866752" y="7266564"/>
                <a:ext cx="360000" cy="180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１年後</a:t>
                </a:r>
              </a:p>
            </p:txBody>
          </p:sp>
          <p:sp>
            <p:nvSpPr>
              <p:cNvPr id="126" name="テキスト ボックス 125"/>
              <p:cNvSpPr txBox="1"/>
              <p:nvPr/>
            </p:nvSpPr>
            <p:spPr>
              <a:xfrm>
                <a:off x="2403577" y="7266564"/>
                <a:ext cx="360000" cy="180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２年後</a:t>
                </a:r>
              </a:p>
            </p:txBody>
          </p:sp>
          <p:sp>
            <p:nvSpPr>
              <p:cNvPr id="127" name="テキスト ボックス 126"/>
              <p:cNvSpPr txBox="1"/>
              <p:nvPr/>
            </p:nvSpPr>
            <p:spPr>
              <a:xfrm>
                <a:off x="2943577" y="7266564"/>
                <a:ext cx="360000" cy="180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３年後</a:t>
                </a:r>
              </a:p>
            </p:txBody>
          </p:sp>
          <p:sp>
            <p:nvSpPr>
              <p:cNvPr id="128" name="テキスト ボックス 127"/>
              <p:cNvSpPr txBox="1"/>
              <p:nvPr/>
            </p:nvSpPr>
            <p:spPr>
              <a:xfrm>
                <a:off x="3483577" y="7266564"/>
                <a:ext cx="360000" cy="180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４年後</a:t>
                </a:r>
              </a:p>
            </p:txBody>
          </p:sp>
          <p:sp>
            <p:nvSpPr>
              <p:cNvPr id="129" name="テキスト ボックス 128"/>
              <p:cNvSpPr txBox="1"/>
              <p:nvPr/>
            </p:nvSpPr>
            <p:spPr>
              <a:xfrm>
                <a:off x="237590" y="7266564"/>
                <a:ext cx="684000" cy="180000"/>
              </a:xfrm>
              <a:prstGeom prst="rect">
                <a:avLst/>
              </a:prstGeom>
              <a:solidFill>
                <a:schemeClr val="bg1">
                  <a:lumMod val="95000"/>
                </a:schemeClr>
              </a:solidFill>
              <a:ln w="3175">
                <a:solidFill>
                  <a:schemeClr val="tx1">
                    <a:lumMod val="75000"/>
                    <a:lumOff val="25000"/>
                  </a:schemeClr>
                </a:solidFill>
              </a:ln>
            </p:spPr>
            <p:txBody>
              <a:bodyPr wrap="none" lIns="0" tIns="0" rIns="0" bIns="0" rtlCol="0" anchor="ctr" anchorCtr="1">
                <a:noAutofit/>
              </a:bodyPr>
              <a:lstStyle/>
              <a:p>
                <a:r>
                  <a:rPr kumimoji="1" lang="ja-JP" altLang="en-US" sz="900" spc="-50" dirty="0">
                    <a:effectLst/>
                    <a:latin typeface="HGPｺﾞｼｯｸM" panose="020B0600000000000000" pitchFamily="50" charset="-128"/>
                    <a:ea typeface="HGPｺﾞｼｯｸM" panose="020B0600000000000000" pitchFamily="50" charset="-128"/>
                  </a:rPr>
                  <a:t>生産緑地指定</a:t>
                </a:r>
              </a:p>
            </p:txBody>
          </p:sp>
          <p:sp>
            <p:nvSpPr>
              <p:cNvPr id="109" name="雲 108"/>
              <p:cNvSpPr/>
              <p:nvPr/>
            </p:nvSpPr>
            <p:spPr>
              <a:xfrm rot="11248204">
                <a:off x="3213940" y="8570461"/>
                <a:ext cx="871296" cy="386962"/>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3309752" y="8665454"/>
                <a:ext cx="746999" cy="196977"/>
              </a:xfrm>
              <a:prstGeom prst="rect">
                <a:avLst/>
              </a:prstGeom>
              <a:noFill/>
              <a:effectLst>
                <a:glow rad="127000">
                  <a:schemeClr val="bg1">
                    <a:alpha val="50000"/>
                  </a:schemeClr>
                </a:glow>
              </a:effectLst>
            </p:spPr>
            <p:txBody>
              <a:bodyPr wrap="none" lIns="0" tIns="0" rIns="0" bIns="0" rtlCol="0">
                <a:spAutoFit/>
              </a:bodyPr>
              <a:lstStyle/>
              <a:p>
                <a:pPr>
                  <a:lnSpc>
                    <a:spcPct val="80000"/>
                  </a:lnSpc>
                </a:pPr>
                <a:r>
                  <a:rPr kumimoji="1" lang="ja-JP" altLang="en-US" sz="800" spc="-100" dirty="0">
                    <a:effectLst>
                      <a:glow rad="101600">
                        <a:schemeClr val="bg1"/>
                      </a:glow>
                    </a:effectLst>
                    <a:latin typeface="HGPｺﾞｼｯｸM" panose="020B0600000000000000" pitchFamily="50" charset="-128"/>
                    <a:ea typeface="HGPｺﾞｼｯｸM" panose="020B0600000000000000" pitchFamily="50" charset="-128"/>
                  </a:rPr>
                  <a:t>いつでも</a:t>
                </a:r>
                <a:endParaRPr kumimoji="1" lang="en-US" altLang="ja-JP" sz="800" spc="-100" dirty="0">
                  <a:effectLst>
                    <a:glow rad="101600">
                      <a:schemeClr val="bg1"/>
                    </a:glow>
                  </a:effectLst>
                  <a:latin typeface="HGPｺﾞｼｯｸM" panose="020B0600000000000000" pitchFamily="50" charset="-128"/>
                  <a:ea typeface="HGPｺﾞｼｯｸM" panose="020B0600000000000000" pitchFamily="50" charset="-128"/>
                </a:endParaRPr>
              </a:p>
              <a:p>
                <a:pPr>
                  <a:lnSpc>
                    <a:spcPct val="80000"/>
                  </a:lnSpc>
                </a:pPr>
                <a:r>
                  <a:rPr kumimoji="1" lang="ja-JP" altLang="en-US" sz="800" spc="-100" dirty="0">
                    <a:effectLst>
                      <a:glow rad="101600">
                        <a:schemeClr val="bg1"/>
                      </a:glow>
                    </a:effectLst>
                    <a:latin typeface="HGPｺﾞｼｯｸM" panose="020B0600000000000000" pitchFamily="50" charset="-128"/>
                    <a:ea typeface="HGPｺﾞｼｯｸM" panose="020B0600000000000000" pitchFamily="50" charset="-128"/>
                  </a:rPr>
                  <a:t>買取りの申出が可能</a:t>
                </a:r>
              </a:p>
            </p:txBody>
          </p:sp>
          <p:sp>
            <p:nvSpPr>
              <p:cNvPr id="97" name="テキスト ボックス 96"/>
              <p:cNvSpPr txBox="1"/>
              <p:nvPr/>
            </p:nvSpPr>
            <p:spPr>
              <a:xfrm>
                <a:off x="833394" y="9247828"/>
                <a:ext cx="5063887" cy="246221"/>
              </a:xfrm>
              <a:prstGeom prst="rect">
                <a:avLst/>
              </a:prstGeom>
              <a:noFill/>
            </p:spPr>
            <p:txBody>
              <a:bodyPr wrap="none" lIns="0" rIns="0" rtlCol="0">
                <a:spAutoFit/>
              </a:bodyPr>
              <a:lstStyle/>
              <a:p>
                <a:r>
                  <a:rPr kumimoji="1" lang="en-US" altLang="ja-JP" sz="1000" dirty="0">
                    <a:latin typeface="HGPｺﾞｼｯｸM" panose="020B0600000000000000" pitchFamily="50" charset="-128"/>
                    <a:ea typeface="HGPｺﾞｼｯｸM" panose="020B0600000000000000" pitchFamily="50" charset="-128"/>
                  </a:rPr>
                  <a:t>※</a:t>
                </a:r>
                <a:r>
                  <a:rPr kumimoji="1" lang="ja-JP" altLang="en-US" sz="1000" dirty="0">
                    <a:latin typeface="HGPｺﾞｼｯｸM" panose="020B0600000000000000" pitchFamily="50" charset="-128"/>
                    <a:ea typeface="HGPｺﾞｼｯｸM" panose="020B0600000000000000" pitchFamily="50" charset="-128"/>
                  </a:rPr>
                  <a:t>宅地並み課税：市街化区域の農地については、特例として宅地並み評価の３分の１となります。</a:t>
                </a:r>
              </a:p>
            </p:txBody>
          </p:sp>
          <p:sp>
            <p:nvSpPr>
              <p:cNvPr id="101" name="角丸四角形吹き出し 100"/>
              <p:cNvSpPr/>
              <p:nvPr/>
            </p:nvSpPr>
            <p:spPr>
              <a:xfrm>
                <a:off x="4516137" y="8092093"/>
                <a:ext cx="1329791" cy="396000"/>
              </a:xfrm>
              <a:prstGeom prst="wedgeRoundRectCallout">
                <a:avLst>
                  <a:gd name="adj1" fmla="val -35145"/>
                  <a:gd name="adj2" fmla="val 182603"/>
                  <a:gd name="adj3" fmla="val 16667"/>
                </a:avLst>
              </a:prstGeom>
              <a:solidFill>
                <a:schemeClr val="accent2">
                  <a:lumMod val="20000"/>
                  <a:lumOff val="80000"/>
                </a:schemeClr>
              </a:solid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556870" y="8090343"/>
                <a:ext cx="644407" cy="123111"/>
              </a:xfrm>
              <a:prstGeom prst="rect">
                <a:avLst/>
              </a:prstGeom>
              <a:noFill/>
              <a:effectLst/>
            </p:spPr>
            <p:txBody>
              <a:bodyPr wrap="none" lIns="0" tIns="0" rIns="0" bIns="0" rtlCol="0">
                <a:spAutoFit/>
              </a:bodyPr>
              <a:lstStyle/>
              <a:p>
                <a:r>
                  <a:rPr kumimoji="1" lang="ja-JP" altLang="en-US" sz="800" b="1" dirty="0">
                    <a:solidFill>
                      <a:schemeClr val="tx1">
                        <a:lumMod val="85000"/>
                        <a:lumOff val="15000"/>
                      </a:schemeClr>
                    </a:solidFill>
                    <a:latin typeface="HGPｺﾞｼｯｸM" panose="020B0600000000000000" pitchFamily="50" charset="-128"/>
                    <a:ea typeface="HGPｺﾞｼｯｸM" panose="020B0600000000000000" pitchFamily="50" charset="-128"/>
                  </a:rPr>
                  <a:t>相続</a:t>
                </a:r>
                <a:r>
                  <a:rPr kumimoji="1" lang="ja-JP" altLang="en-US" sz="800" b="1" spc="-100" dirty="0">
                    <a:solidFill>
                      <a:schemeClr val="tx1">
                        <a:lumMod val="85000"/>
                        <a:lumOff val="15000"/>
                      </a:schemeClr>
                    </a:solidFill>
                    <a:latin typeface="HGPｺﾞｼｯｸM" panose="020B0600000000000000" pitchFamily="50" charset="-128"/>
                    <a:ea typeface="HGPｺﾞｼｯｸM" panose="020B0600000000000000" pitchFamily="50" charset="-128"/>
                  </a:rPr>
                  <a:t>発生の場合</a:t>
                </a:r>
                <a:endParaRPr kumimoji="1" lang="en-US" altLang="ja-JP" sz="800" b="1" spc="-100" dirty="0">
                  <a:solidFill>
                    <a:schemeClr val="tx1">
                      <a:lumMod val="85000"/>
                      <a:lumOff val="15000"/>
                    </a:schemeClr>
                  </a:solidFill>
                  <a:latin typeface="HGPｺﾞｼｯｸM" panose="020B0600000000000000" pitchFamily="50" charset="-128"/>
                  <a:ea typeface="HGPｺﾞｼｯｸM" panose="020B0600000000000000" pitchFamily="50" charset="-128"/>
                </a:endParaRPr>
              </a:p>
            </p:txBody>
          </p:sp>
          <p:sp>
            <p:nvSpPr>
              <p:cNvPr id="108" name="テキスト ボックス 107"/>
              <p:cNvSpPr txBox="1"/>
              <p:nvPr/>
            </p:nvSpPr>
            <p:spPr>
              <a:xfrm>
                <a:off x="4556870" y="8221108"/>
                <a:ext cx="1245534" cy="246221"/>
              </a:xfrm>
              <a:prstGeom prst="rect">
                <a:avLst/>
              </a:prstGeom>
              <a:noFill/>
              <a:effectLst>
                <a:glow rad="127000">
                  <a:schemeClr val="bg1">
                    <a:alpha val="50000"/>
                  </a:schemeClr>
                </a:glow>
              </a:effectLst>
            </p:spPr>
            <p:txBody>
              <a:bodyPr wrap="none" lIns="0" tIns="0" rIns="0" bIns="0" rtlCol="0">
                <a:spAutoFit/>
              </a:bodyPr>
              <a:lstStyle/>
              <a:p>
                <a:pPr>
                  <a:lnSpc>
                    <a:spcPct val="80000"/>
                  </a:lnSpc>
                </a:pPr>
                <a:r>
                  <a:rPr kumimoji="1" lang="ja-JP" altLang="en-US" sz="1000" spc="-100" dirty="0">
                    <a:solidFill>
                      <a:srgbClr val="C00000"/>
                    </a:solidFill>
                    <a:effectLst>
                      <a:glow rad="101600">
                        <a:schemeClr val="bg1"/>
                      </a:glow>
                    </a:effectLst>
                    <a:latin typeface="HGPｺﾞｼｯｸM" panose="020B0600000000000000" pitchFamily="50" charset="-128"/>
                    <a:ea typeface="HGPｺﾞｼｯｸM" panose="020B0600000000000000" pitchFamily="50" charset="-128"/>
                  </a:rPr>
                  <a:t>相続税の納税猶予制度は</a:t>
                </a:r>
                <a:endParaRPr kumimoji="1" lang="en-US" altLang="ja-JP" sz="1000" spc="-100" dirty="0">
                  <a:solidFill>
                    <a:srgbClr val="C00000"/>
                  </a:solidFill>
                  <a:effectLst>
                    <a:glow rad="101600">
                      <a:schemeClr val="bg1"/>
                    </a:glow>
                  </a:effectLst>
                  <a:latin typeface="HGPｺﾞｼｯｸM" panose="020B0600000000000000" pitchFamily="50" charset="-128"/>
                  <a:ea typeface="HGPｺﾞｼｯｸM" panose="020B0600000000000000" pitchFamily="50" charset="-128"/>
                </a:endParaRPr>
              </a:p>
              <a:p>
                <a:pPr>
                  <a:lnSpc>
                    <a:spcPct val="80000"/>
                  </a:lnSpc>
                </a:pPr>
                <a:r>
                  <a:rPr kumimoji="1" lang="ja-JP" altLang="en-US" sz="1000" spc="-100" dirty="0">
                    <a:solidFill>
                      <a:srgbClr val="C00000"/>
                    </a:solidFill>
                    <a:effectLst>
                      <a:glow rad="101600">
                        <a:schemeClr val="bg1"/>
                      </a:glow>
                    </a:effectLst>
                    <a:latin typeface="HGPｺﾞｼｯｸM" panose="020B0600000000000000" pitchFamily="50" charset="-128"/>
                    <a:ea typeface="HGPｺﾞｼｯｸM" panose="020B0600000000000000" pitchFamily="50" charset="-128"/>
                  </a:rPr>
                  <a:t>適用されません</a:t>
                </a:r>
              </a:p>
            </p:txBody>
          </p:sp>
          <p:sp>
            <p:nvSpPr>
              <p:cNvPr id="171" name="テキスト ボックス 170"/>
              <p:cNvSpPr txBox="1"/>
              <p:nvPr/>
            </p:nvSpPr>
            <p:spPr>
              <a:xfrm>
                <a:off x="275690" y="6652338"/>
                <a:ext cx="477695" cy="215444"/>
              </a:xfrm>
              <a:prstGeom prst="rect">
                <a:avLst/>
              </a:prstGeom>
              <a:noFill/>
            </p:spPr>
            <p:txBody>
              <a:bodyPr wrap="none" lIns="0" tIns="0" rIns="0" bIns="0" rtlCol="0">
                <a:spAutoFit/>
              </a:bodyPr>
              <a:lstStyle/>
              <a:p>
                <a:r>
                  <a:rPr kumimoji="1" lang="en-US" altLang="ja-JP" sz="1400" dirty="0">
                    <a:latin typeface="HGPｺﾞｼｯｸM" panose="020B0600000000000000" pitchFamily="50" charset="-128"/>
                    <a:ea typeface="HGPｺﾞｼｯｸM" panose="020B0600000000000000" pitchFamily="50" charset="-128"/>
                  </a:rPr>
                  <a:t>【 </a:t>
                </a:r>
                <a:r>
                  <a:rPr kumimoji="1" lang="ja-JP" altLang="en-US" sz="1400" dirty="0">
                    <a:latin typeface="HGPｺﾞｼｯｸM" panose="020B0600000000000000" pitchFamily="50" charset="-128"/>
                    <a:ea typeface="HGPｺﾞｼｯｸM" panose="020B0600000000000000" pitchFamily="50" charset="-128"/>
                  </a:rPr>
                  <a:t>図 </a:t>
                </a:r>
                <a:r>
                  <a:rPr kumimoji="1" lang="en-US" altLang="ja-JP" sz="1400" dirty="0">
                    <a:latin typeface="HGPｺﾞｼｯｸM" panose="020B0600000000000000" pitchFamily="50" charset="-128"/>
                    <a:ea typeface="HGPｺﾞｼｯｸM" panose="020B0600000000000000" pitchFamily="50" charset="-128"/>
                  </a:rPr>
                  <a:t>】</a:t>
                </a:r>
                <a:endParaRPr kumimoji="1" lang="ja-JP" altLang="en-US" sz="1400" dirty="0">
                  <a:latin typeface="HGPｺﾞｼｯｸM" panose="020B0600000000000000" pitchFamily="50" charset="-128"/>
                  <a:ea typeface="HGPｺﾞｼｯｸM" panose="020B0600000000000000" pitchFamily="50" charset="-128"/>
                </a:endParaRPr>
              </a:p>
            </p:txBody>
          </p:sp>
        </p:grpSp>
      </p:grpSp>
      <p:grpSp>
        <p:nvGrpSpPr>
          <p:cNvPr id="9" name="グループ化 8"/>
          <p:cNvGrpSpPr/>
          <p:nvPr/>
        </p:nvGrpSpPr>
        <p:grpSpPr>
          <a:xfrm>
            <a:off x="5181599" y="100703"/>
            <a:ext cx="999103" cy="1182302"/>
            <a:chOff x="2993136" y="768096"/>
            <a:chExt cx="6815328" cy="8065008"/>
          </a:xfrm>
        </p:grpSpPr>
        <p:sp>
          <p:nvSpPr>
            <p:cNvPr id="8" name="楕円 7"/>
            <p:cNvSpPr/>
            <p:nvPr/>
          </p:nvSpPr>
          <p:spPr>
            <a:xfrm>
              <a:off x="5186727" y="1407814"/>
              <a:ext cx="3098934" cy="1852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67"/>
            <p:cNvSpPr/>
            <p:nvPr/>
          </p:nvSpPr>
          <p:spPr>
            <a:xfrm>
              <a:off x="4715387" y="3373993"/>
              <a:ext cx="4085427" cy="2938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楕円 168"/>
            <p:cNvSpPr/>
            <p:nvPr/>
          </p:nvSpPr>
          <p:spPr>
            <a:xfrm>
              <a:off x="5775144" y="5543039"/>
              <a:ext cx="1974225" cy="2264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93136" y="768096"/>
              <a:ext cx="6815328" cy="8065008"/>
            </a:xfrm>
            <a:prstGeom prst="rect">
              <a:avLst/>
            </a:prstGeom>
          </p:spPr>
        </p:pic>
      </p:grpSp>
      <p:sp>
        <p:nvSpPr>
          <p:cNvPr id="178" name="正方形/長方形 177"/>
          <p:cNvSpPr/>
          <p:nvPr/>
        </p:nvSpPr>
        <p:spPr>
          <a:xfrm>
            <a:off x="9774126" y="3826394"/>
            <a:ext cx="216000" cy="75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審</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pPr algn="ct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査</a:t>
            </a:r>
          </a:p>
        </p:txBody>
      </p:sp>
      <p:sp>
        <p:nvSpPr>
          <p:cNvPr id="179" name="正方形/長方形 178"/>
          <p:cNvSpPr/>
          <p:nvPr/>
        </p:nvSpPr>
        <p:spPr>
          <a:xfrm>
            <a:off x="8507326" y="3824593"/>
            <a:ext cx="216000" cy="75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審</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pPr algn="ct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査</a:t>
            </a:r>
          </a:p>
        </p:txBody>
      </p:sp>
      <p:sp>
        <p:nvSpPr>
          <p:cNvPr id="188" name="角丸四角形 187"/>
          <p:cNvSpPr/>
          <p:nvPr/>
        </p:nvSpPr>
        <p:spPr>
          <a:xfrm>
            <a:off x="7036869" y="3239605"/>
            <a:ext cx="3824018" cy="540000"/>
          </a:xfrm>
          <a:prstGeom prst="roundRect">
            <a:avLst>
              <a:gd name="adj" fmla="val 14090"/>
            </a:avLst>
          </a:prstGeom>
          <a:solidFill>
            <a:schemeClr val="accent6">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角丸四角形 188"/>
          <p:cNvSpPr/>
          <p:nvPr/>
        </p:nvSpPr>
        <p:spPr>
          <a:xfrm>
            <a:off x="7043361" y="2742982"/>
            <a:ext cx="549675" cy="1017647"/>
          </a:xfrm>
          <a:prstGeom prst="roundRect">
            <a:avLst>
              <a:gd name="adj" fmla="val 14090"/>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p:cNvCxnSpPr/>
          <p:nvPr/>
        </p:nvCxnSpPr>
        <p:spPr>
          <a:xfrm flipH="1">
            <a:off x="7031346" y="2715583"/>
            <a:ext cx="1411" cy="92117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4" name="角丸四角形 193"/>
          <p:cNvSpPr/>
          <p:nvPr/>
        </p:nvSpPr>
        <p:spPr>
          <a:xfrm>
            <a:off x="7053250" y="2935594"/>
            <a:ext cx="3705240" cy="540000"/>
          </a:xfrm>
          <a:prstGeom prst="roundRect">
            <a:avLst>
              <a:gd name="adj" fmla="val 14090"/>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角丸四角形 181"/>
          <p:cNvSpPr/>
          <p:nvPr/>
        </p:nvSpPr>
        <p:spPr>
          <a:xfrm>
            <a:off x="7026633" y="2284403"/>
            <a:ext cx="580894" cy="2381113"/>
          </a:xfrm>
          <a:prstGeom prst="roundRect">
            <a:avLst>
              <a:gd name="adj" fmla="val 18952"/>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角丸四角形 180"/>
          <p:cNvSpPr/>
          <p:nvPr/>
        </p:nvSpPr>
        <p:spPr>
          <a:xfrm>
            <a:off x="10879891" y="2284582"/>
            <a:ext cx="1632648" cy="2381113"/>
          </a:xfrm>
          <a:prstGeom prst="roundRect">
            <a:avLst>
              <a:gd name="adj" fmla="val 747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5" name="直線コネクタ 194"/>
          <p:cNvCxnSpPr/>
          <p:nvPr/>
        </p:nvCxnSpPr>
        <p:spPr>
          <a:xfrm>
            <a:off x="7607527" y="2365040"/>
            <a:ext cx="0" cy="2160000"/>
          </a:xfrm>
          <a:prstGeom prst="line">
            <a:avLst/>
          </a:prstGeom>
          <a:ln w="349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0" name="角丸四角形 189"/>
          <p:cNvSpPr/>
          <p:nvPr/>
        </p:nvSpPr>
        <p:spPr>
          <a:xfrm>
            <a:off x="7629429" y="3239565"/>
            <a:ext cx="1613633" cy="540000"/>
          </a:xfrm>
          <a:prstGeom prst="roundRect">
            <a:avLst>
              <a:gd name="adj" fmla="val 14090"/>
            </a:avLst>
          </a:prstGeom>
          <a:solidFill>
            <a:schemeClr val="accent5">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テキスト ボックス 190"/>
          <p:cNvSpPr txBox="1"/>
          <p:nvPr/>
        </p:nvSpPr>
        <p:spPr>
          <a:xfrm>
            <a:off x="7595187" y="3277361"/>
            <a:ext cx="1644878" cy="461665"/>
          </a:xfrm>
          <a:prstGeom prst="rect">
            <a:avLst/>
          </a:prstGeom>
          <a:noFill/>
        </p:spPr>
        <p:txBody>
          <a:bodyPr wrap="square"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指定希望の申出</a:t>
            </a:r>
            <a:endParaRPr kumimoji="1" lang="en-US" altLang="ja-JP" sz="1200" dirty="0">
              <a:latin typeface="HGPｺﾞｼｯｸM" panose="020B0600000000000000" pitchFamily="50" charset="-128"/>
              <a:ea typeface="HGPｺﾞｼｯｸM" panose="020B0600000000000000" pitchFamily="50" charset="-128"/>
            </a:endParaRPr>
          </a:p>
          <a:p>
            <a:pPr algn="ctr"/>
            <a:r>
              <a:rPr kumimoji="1" lang="ja-JP" altLang="en-US" sz="1100" b="1" dirty="0">
                <a:solidFill>
                  <a:srgbClr val="FF0000"/>
                </a:solidFill>
                <a:latin typeface="HGP創英角ｺﾞｼｯｸUB" panose="020B0900000000000000" pitchFamily="50" charset="-128"/>
                <a:ea typeface="HGP創英角ｺﾞｼｯｸUB" panose="020B0900000000000000" pitchFamily="50" charset="-128"/>
              </a:rPr>
              <a:t>受 付 </a:t>
            </a:r>
            <a:r>
              <a:rPr kumimoji="1" lang="ja-JP" altLang="en-US" sz="800" b="1" dirty="0">
                <a:solidFill>
                  <a:srgbClr val="FF0000"/>
                </a:solidFill>
                <a:latin typeface="HGPｺﾞｼｯｸM" panose="020B0600000000000000" pitchFamily="50" charset="-128"/>
                <a:ea typeface="HGPｺﾞｼｯｸM" panose="020B0600000000000000" pitchFamily="50" charset="-128"/>
              </a:rPr>
              <a:t>（手続き）</a:t>
            </a:r>
          </a:p>
        </p:txBody>
      </p:sp>
      <p:sp>
        <p:nvSpPr>
          <p:cNvPr id="176" name="角丸四角形 175"/>
          <p:cNvSpPr/>
          <p:nvPr/>
        </p:nvSpPr>
        <p:spPr>
          <a:xfrm>
            <a:off x="9244827" y="3236569"/>
            <a:ext cx="1617789" cy="540000"/>
          </a:xfrm>
          <a:prstGeom prst="roundRect">
            <a:avLst>
              <a:gd name="adj" fmla="val 14090"/>
            </a:avLst>
          </a:prstGeom>
          <a:solidFill>
            <a:schemeClr val="accent5">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テキスト ボックス 176"/>
          <p:cNvSpPr txBox="1"/>
          <p:nvPr/>
        </p:nvSpPr>
        <p:spPr>
          <a:xfrm>
            <a:off x="9216070" y="3277313"/>
            <a:ext cx="1624835" cy="461665"/>
          </a:xfrm>
          <a:prstGeom prst="rect">
            <a:avLst/>
          </a:prstGeom>
          <a:noFill/>
        </p:spPr>
        <p:txBody>
          <a:bodyPr wrap="square"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指定希望の申出</a:t>
            </a:r>
            <a:endParaRPr kumimoji="1" lang="en-US" altLang="ja-JP" sz="1200" dirty="0">
              <a:latin typeface="HGPｺﾞｼｯｸM" panose="020B0600000000000000" pitchFamily="50" charset="-128"/>
              <a:ea typeface="HGPｺﾞｼｯｸM" panose="020B0600000000000000" pitchFamily="50" charset="-128"/>
            </a:endParaRPr>
          </a:p>
          <a:p>
            <a:pPr algn="ctr"/>
            <a:r>
              <a:rPr kumimoji="1" lang="ja-JP" altLang="en-US" sz="1100" b="1" dirty="0">
                <a:solidFill>
                  <a:srgbClr val="FF0000"/>
                </a:solidFill>
                <a:latin typeface="HGP創英角ｺﾞｼｯｸUB" panose="020B0900000000000000" pitchFamily="50" charset="-128"/>
                <a:ea typeface="HGP創英角ｺﾞｼｯｸUB" panose="020B0900000000000000" pitchFamily="50" charset="-128"/>
              </a:rPr>
              <a:t>受 付 </a:t>
            </a:r>
            <a:r>
              <a:rPr kumimoji="1" lang="ja-JP" altLang="en-US" sz="800" b="1" dirty="0">
                <a:solidFill>
                  <a:srgbClr val="FF0000"/>
                </a:solidFill>
                <a:latin typeface="HGPｺﾞｼｯｸM" panose="020B0600000000000000" pitchFamily="50" charset="-128"/>
                <a:ea typeface="HGPｺﾞｼｯｸM" panose="020B0600000000000000" pitchFamily="50" charset="-128"/>
              </a:rPr>
              <a:t>（手続き）</a:t>
            </a:r>
          </a:p>
        </p:txBody>
      </p:sp>
      <p:sp>
        <p:nvSpPr>
          <p:cNvPr id="198" name="テキスト ボックス 197"/>
          <p:cNvSpPr txBox="1"/>
          <p:nvPr/>
        </p:nvSpPr>
        <p:spPr>
          <a:xfrm>
            <a:off x="9516663" y="2778373"/>
            <a:ext cx="1064715" cy="307777"/>
          </a:xfrm>
          <a:prstGeom prst="rect">
            <a:avLst/>
          </a:prstGeom>
          <a:noFill/>
        </p:spPr>
        <p:txBody>
          <a:bodyPr wrap="none" rtlCol="0">
            <a:spAutoFit/>
          </a:bodyPr>
          <a:lstStyle/>
          <a:p>
            <a:pPr algn="ctr"/>
            <a:r>
              <a:rPr kumimoji="1" lang="ja-JP" altLang="en-US" sz="1400" dirty="0">
                <a:latin typeface="HGPｺﾞｼｯｸM" panose="020B0600000000000000" pitchFamily="50" charset="-128"/>
                <a:ea typeface="HGPｺﾞｼｯｸM" panose="020B0600000000000000" pitchFamily="50" charset="-128"/>
              </a:rPr>
              <a:t>指定の相談</a:t>
            </a:r>
          </a:p>
        </p:txBody>
      </p:sp>
      <p:sp>
        <p:nvSpPr>
          <p:cNvPr id="199" name="テキスト ボックス 198"/>
          <p:cNvSpPr txBox="1"/>
          <p:nvPr/>
        </p:nvSpPr>
        <p:spPr>
          <a:xfrm>
            <a:off x="7903572" y="2790251"/>
            <a:ext cx="1064715" cy="307777"/>
          </a:xfrm>
          <a:prstGeom prst="rect">
            <a:avLst/>
          </a:prstGeom>
          <a:noFill/>
        </p:spPr>
        <p:txBody>
          <a:bodyPr wrap="none" rtlCol="0">
            <a:spAutoFit/>
          </a:bodyPr>
          <a:lstStyle/>
          <a:p>
            <a:pPr algn="ctr"/>
            <a:r>
              <a:rPr kumimoji="1" lang="ja-JP" altLang="en-US" sz="1400" dirty="0">
                <a:latin typeface="HGPｺﾞｼｯｸM" panose="020B0600000000000000" pitchFamily="50" charset="-128"/>
                <a:ea typeface="HGPｺﾞｼｯｸM" panose="020B0600000000000000" pitchFamily="50" charset="-128"/>
              </a:rPr>
              <a:t>指定の相談</a:t>
            </a:r>
          </a:p>
        </p:txBody>
      </p:sp>
      <p:sp>
        <p:nvSpPr>
          <p:cNvPr id="200" name="テキスト ボックス 199"/>
          <p:cNvSpPr txBox="1"/>
          <p:nvPr/>
        </p:nvSpPr>
        <p:spPr>
          <a:xfrm>
            <a:off x="6932771" y="2765410"/>
            <a:ext cx="753305" cy="830997"/>
          </a:xfrm>
          <a:prstGeom prst="rect">
            <a:avLst/>
          </a:prstGeom>
          <a:noFill/>
        </p:spPr>
        <p:txBody>
          <a:bodyPr wrap="square"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指定</a:t>
            </a:r>
            <a:endParaRPr kumimoji="1" lang="en-US" altLang="ja-JP" sz="1200" dirty="0">
              <a:latin typeface="HGPｺﾞｼｯｸM" panose="020B0600000000000000" pitchFamily="50" charset="-128"/>
              <a:ea typeface="HGPｺﾞｼｯｸM" panose="020B0600000000000000" pitchFamily="50" charset="-128"/>
            </a:endParaRPr>
          </a:p>
          <a:p>
            <a:pPr algn="ctr"/>
            <a:r>
              <a:rPr kumimoji="1" lang="ja-JP" altLang="en-US" sz="1200" dirty="0">
                <a:latin typeface="HGPｺﾞｼｯｸM" panose="020B0600000000000000" pitchFamily="50" charset="-128"/>
                <a:ea typeface="HGPｺﾞｼｯｸM" panose="020B0600000000000000" pitchFamily="50" charset="-128"/>
              </a:rPr>
              <a:t>の</a:t>
            </a:r>
            <a:endParaRPr kumimoji="1" lang="en-US" altLang="ja-JP" sz="1200" dirty="0">
              <a:latin typeface="HGPｺﾞｼｯｸM" panose="020B0600000000000000" pitchFamily="50" charset="-128"/>
              <a:ea typeface="HGPｺﾞｼｯｸM" panose="020B0600000000000000" pitchFamily="50" charset="-128"/>
            </a:endParaRPr>
          </a:p>
          <a:p>
            <a:pPr algn="ctr"/>
            <a:r>
              <a:rPr kumimoji="1" lang="ja-JP" altLang="en-US" sz="1200" dirty="0">
                <a:latin typeface="HGPｺﾞｼｯｸM" panose="020B0600000000000000" pitchFamily="50" charset="-128"/>
                <a:ea typeface="HGPｺﾞｼｯｸM" panose="020B0600000000000000" pitchFamily="50" charset="-128"/>
              </a:rPr>
              <a:t>相談</a:t>
            </a:r>
            <a:endParaRPr kumimoji="1" lang="en-US" altLang="ja-JP" sz="1200" dirty="0">
              <a:latin typeface="HGPｺﾞｼｯｸM" panose="020B0600000000000000" pitchFamily="50" charset="-128"/>
              <a:ea typeface="HGPｺﾞｼｯｸM" panose="020B0600000000000000" pitchFamily="50" charset="-128"/>
            </a:endParaRPr>
          </a:p>
          <a:p>
            <a:pPr algn="ctr"/>
            <a:r>
              <a:rPr kumimoji="1" lang="ja-JP" altLang="en-US" sz="1200" dirty="0">
                <a:latin typeface="HGPｺﾞｼｯｸM" panose="020B0600000000000000" pitchFamily="50" charset="-128"/>
                <a:ea typeface="HGPｺﾞｼｯｸM" panose="020B0600000000000000" pitchFamily="50" charset="-128"/>
              </a:rPr>
              <a:t>（随時）</a:t>
            </a:r>
          </a:p>
        </p:txBody>
      </p:sp>
      <p:sp>
        <p:nvSpPr>
          <p:cNvPr id="180" name="角丸四角形 179"/>
          <p:cNvSpPr/>
          <p:nvPr/>
        </p:nvSpPr>
        <p:spPr>
          <a:xfrm>
            <a:off x="9242229" y="2279469"/>
            <a:ext cx="1626797" cy="2381113"/>
          </a:xfrm>
          <a:prstGeom prst="roundRect">
            <a:avLst>
              <a:gd name="adj" fmla="val 747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テキスト ボックス 200"/>
          <p:cNvSpPr txBox="1"/>
          <p:nvPr/>
        </p:nvSpPr>
        <p:spPr>
          <a:xfrm>
            <a:off x="6949664" y="2316077"/>
            <a:ext cx="732894" cy="300082"/>
          </a:xfrm>
          <a:prstGeom prst="rect">
            <a:avLst/>
          </a:prstGeom>
          <a:noFill/>
        </p:spPr>
        <p:txBody>
          <a:bodyPr wrap="none" rtlCol="0">
            <a:spAutoFit/>
          </a:bodyPr>
          <a:lstStyle/>
          <a:p>
            <a:pPr algn="ctr"/>
            <a:r>
              <a:rPr kumimoji="1" lang="ja-JP" altLang="en-US" sz="750" b="1" dirty="0">
                <a:latin typeface="HGPｺﾞｼｯｸM" panose="020B0600000000000000" pitchFamily="50" charset="-128"/>
                <a:ea typeface="HGPｺﾞｼｯｸM" panose="020B0600000000000000" pitchFamily="50" charset="-128"/>
              </a:rPr>
              <a:t>２０</a:t>
            </a:r>
            <a:r>
              <a:rPr kumimoji="1" lang="en-US" altLang="ja-JP" sz="750" b="1" dirty="0">
                <a:latin typeface="HGPｺﾞｼｯｸM" panose="020B0600000000000000" pitchFamily="50" charset="-128"/>
                <a:ea typeface="HGPｺﾞｼｯｸM" panose="020B0600000000000000" pitchFamily="50" charset="-128"/>
              </a:rPr>
              <a:t>19</a:t>
            </a:r>
            <a:r>
              <a:rPr kumimoji="1" lang="ja-JP" altLang="en-US" sz="750" b="1" dirty="0">
                <a:latin typeface="HGPｺﾞｼｯｸM" panose="020B0600000000000000" pitchFamily="50" charset="-128"/>
                <a:ea typeface="HGPｺﾞｼｯｸM" panose="020B0600000000000000" pitchFamily="50" charset="-128"/>
              </a:rPr>
              <a:t>年度</a:t>
            </a:r>
            <a:endParaRPr kumimoji="1" lang="en-US" altLang="ja-JP" sz="750" b="1" dirty="0">
              <a:latin typeface="HGPｺﾞｼｯｸM" panose="020B0600000000000000" pitchFamily="50" charset="-128"/>
              <a:ea typeface="HGPｺﾞｼｯｸM" panose="020B0600000000000000" pitchFamily="50" charset="-128"/>
            </a:endParaRPr>
          </a:p>
          <a:p>
            <a:pPr algn="ctr">
              <a:lnSpc>
                <a:spcPct val="80000"/>
              </a:lnSpc>
            </a:pPr>
            <a:r>
              <a:rPr kumimoji="1" lang="en-US" altLang="ja-JP" sz="750" b="1" dirty="0">
                <a:latin typeface="HGPｺﾞｼｯｸM" panose="020B0600000000000000" pitchFamily="50" charset="-128"/>
                <a:ea typeface="HGPｺﾞｼｯｸM" panose="020B0600000000000000" pitchFamily="50" charset="-128"/>
              </a:rPr>
              <a:t>(</a:t>
            </a:r>
            <a:r>
              <a:rPr kumimoji="1" lang="ja-JP" altLang="en-US" sz="750" b="1" dirty="0">
                <a:latin typeface="HGPｺﾞｼｯｸM" panose="020B0600000000000000" pitchFamily="50" charset="-128"/>
                <a:ea typeface="HGPｺﾞｼｯｸM" panose="020B0600000000000000" pitchFamily="50" charset="-128"/>
              </a:rPr>
              <a:t>令和元年度</a:t>
            </a:r>
            <a:r>
              <a:rPr kumimoji="1" lang="en-US" altLang="ja-JP" sz="750" b="1" dirty="0">
                <a:latin typeface="HGPｺﾞｼｯｸM" panose="020B0600000000000000" pitchFamily="50" charset="-128"/>
                <a:ea typeface="HGPｺﾞｼｯｸM" panose="020B0600000000000000" pitchFamily="50" charset="-128"/>
              </a:rPr>
              <a:t>)</a:t>
            </a:r>
            <a:endParaRPr kumimoji="1" lang="ja-JP" altLang="en-US" sz="750" b="1" dirty="0">
              <a:latin typeface="HGPｺﾞｼｯｸM" panose="020B0600000000000000" pitchFamily="50" charset="-128"/>
              <a:ea typeface="HGPｺﾞｼｯｸM" panose="020B0600000000000000" pitchFamily="50" charset="-128"/>
            </a:endParaRPr>
          </a:p>
        </p:txBody>
      </p:sp>
      <p:sp>
        <p:nvSpPr>
          <p:cNvPr id="203" name="正方形/長方形 202"/>
          <p:cNvSpPr/>
          <p:nvPr/>
        </p:nvSpPr>
        <p:spPr>
          <a:xfrm>
            <a:off x="8955545" y="3827842"/>
            <a:ext cx="234000" cy="773385"/>
          </a:xfrm>
          <a:prstGeom prst="rect">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18000" bIns="0" rtlCol="0" anchor="ctr" anchorCtr="0">
            <a:noAutofit/>
          </a:bodyPr>
          <a:lstStyle/>
          <a:p>
            <a:pPr>
              <a:lnSpc>
                <a:spcPct val="75000"/>
              </a:lnSpc>
            </a:pPr>
            <a:r>
              <a:rPr kumimoji="1" lang="ja-JP" altLang="en-US" sz="600" b="1" dirty="0">
                <a:solidFill>
                  <a:schemeClr val="tx1"/>
                </a:solidFill>
                <a:latin typeface="HGPｺﾞｼｯｸM" panose="020B0600000000000000" pitchFamily="50" charset="-128"/>
                <a:ea typeface="HGPｺﾞｼｯｸM" panose="020B0600000000000000" pitchFamily="50" charset="-128"/>
              </a:rPr>
              <a:t>　　  　</a:t>
            </a:r>
            <a:r>
              <a:rPr kumimoji="1" lang="ja-JP" altLang="en-US" sz="900" b="1" dirty="0">
                <a:solidFill>
                  <a:schemeClr val="tx1"/>
                </a:solidFill>
                <a:latin typeface="HGPｺﾞｼｯｸM" panose="020B0600000000000000" pitchFamily="50" charset="-128"/>
                <a:ea typeface="HGPｺﾞｼｯｸM" panose="020B0600000000000000" pitchFamily="50" charset="-128"/>
              </a:rPr>
              <a:t>　   の指定</a:t>
            </a:r>
            <a:endParaRPr kumimoji="1" lang="en-US" altLang="ja-JP" sz="900" b="1" dirty="0">
              <a:solidFill>
                <a:schemeClr val="tx1"/>
              </a:solidFill>
              <a:latin typeface="HGPｺﾞｼｯｸM" panose="020B0600000000000000" pitchFamily="50" charset="-128"/>
              <a:ea typeface="HGPｺﾞｼｯｸM" panose="020B0600000000000000" pitchFamily="50" charset="-128"/>
            </a:endParaRPr>
          </a:p>
          <a:p>
            <a:pPr>
              <a:lnSpc>
                <a:spcPct val="75000"/>
              </a:lnSpc>
            </a:pPr>
            <a:r>
              <a:rPr kumimoji="1" lang="ja-JP" altLang="en-US" sz="900" b="1" dirty="0">
                <a:solidFill>
                  <a:schemeClr val="tx1"/>
                </a:solidFill>
                <a:latin typeface="HGPｺﾞｼｯｸM" panose="020B0600000000000000" pitchFamily="50" charset="-128"/>
                <a:ea typeface="HGPｺﾞｼｯｸM" panose="020B0600000000000000" pitchFamily="50" charset="-128"/>
              </a:rPr>
              <a:t> 特定生産緑地</a:t>
            </a:r>
          </a:p>
        </p:txBody>
      </p:sp>
      <p:sp>
        <p:nvSpPr>
          <p:cNvPr id="204" name="右矢印 203"/>
          <p:cNvSpPr/>
          <p:nvPr/>
        </p:nvSpPr>
        <p:spPr>
          <a:xfrm>
            <a:off x="8742394" y="3998491"/>
            <a:ext cx="192072" cy="221562"/>
          </a:xfrm>
          <a:prstGeom prst="rightArrow">
            <a:avLst>
              <a:gd name="adj1" fmla="val 51366"/>
              <a:gd name="adj2" fmla="val 89572"/>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曲折矢印 205"/>
          <p:cNvSpPr/>
          <p:nvPr/>
        </p:nvSpPr>
        <p:spPr>
          <a:xfrm flipV="1">
            <a:off x="9387386" y="3785515"/>
            <a:ext cx="347806" cy="448063"/>
          </a:xfrm>
          <a:prstGeom prst="bentArrow">
            <a:avLst>
              <a:gd name="adj1" fmla="val 30173"/>
              <a:gd name="adj2" fmla="val 36937"/>
              <a:gd name="adj3" fmla="val 44449"/>
              <a:gd name="adj4" fmla="val 24719"/>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7" name="右矢印 206"/>
          <p:cNvSpPr/>
          <p:nvPr/>
        </p:nvSpPr>
        <p:spPr>
          <a:xfrm>
            <a:off x="10005991" y="3991642"/>
            <a:ext cx="192072" cy="221562"/>
          </a:xfrm>
          <a:prstGeom prst="rightArrow">
            <a:avLst>
              <a:gd name="adj1" fmla="val 51366"/>
              <a:gd name="adj2" fmla="val 89572"/>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テキスト ボックス 207"/>
          <p:cNvSpPr txBox="1"/>
          <p:nvPr/>
        </p:nvSpPr>
        <p:spPr>
          <a:xfrm>
            <a:off x="8032620" y="4246171"/>
            <a:ext cx="530915" cy="230832"/>
          </a:xfrm>
          <a:prstGeom prst="rect">
            <a:avLst/>
          </a:prstGeom>
          <a:noFill/>
        </p:spPr>
        <p:txBody>
          <a:bodyPr wrap="non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（随時）</a:t>
            </a:r>
          </a:p>
        </p:txBody>
      </p:sp>
      <p:sp>
        <p:nvSpPr>
          <p:cNvPr id="209" name="テキスト ボックス 208"/>
          <p:cNvSpPr txBox="1"/>
          <p:nvPr/>
        </p:nvSpPr>
        <p:spPr>
          <a:xfrm>
            <a:off x="9292104" y="4214534"/>
            <a:ext cx="530915" cy="230832"/>
          </a:xfrm>
          <a:prstGeom prst="rect">
            <a:avLst/>
          </a:prstGeom>
          <a:noFill/>
        </p:spPr>
        <p:txBody>
          <a:bodyPr wrap="non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（随時）</a:t>
            </a:r>
          </a:p>
        </p:txBody>
      </p:sp>
      <p:cxnSp>
        <p:nvCxnSpPr>
          <p:cNvPr id="210" name="直線コネクタ 209"/>
          <p:cNvCxnSpPr/>
          <p:nvPr/>
        </p:nvCxnSpPr>
        <p:spPr>
          <a:xfrm>
            <a:off x="10874656" y="2384088"/>
            <a:ext cx="0" cy="2160000"/>
          </a:xfrm>
          <a:prstGeom prst="line">
            <a:avLst/>
          </a:prstGeom>
          <a:ln w="349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9241459" y="2394959"/>
            <a:ext cx="0" cy="2160000"/>
          </a:xfrm>
          <a:prstGeom prst="line">
            <a:avLst/>
          </a:prstGeom>
          <a:ln w="349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1" name="正方形/長方形 220"/>
          <p:cNvSpPr/>
          <p:nvPr/>
        </p:nvSpPr>
        <p:spPr>
          <a:xfrm>
            <a:off x="10910363" y="3825755"/>
            <a:ext cx="216000" cy="75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審</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pPr algn="ct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査</a:t>
            </a:r>
          </a:p>
        </p:txBody>
      </p:sp>
      <p:sp>
        <p:nvSpPr>
          <p:cNvPr id="222" name="曲折矢印 221"/>
          <p:cNvSpPr/>
          <p:nvPr/>
        </p:nvSpPr>
        <p:spPr>
          <a:xfrm flipV="1">
            <a:off x="10509124" y="3789512"/>
            <a:ext cx="347806" cy="448063"/>
          </a:xfrm>
          <a:prstGeom prst="bentArrow">
            <a:avLst>
              <a:gd name="adj1" fmla="val 30173"/>
              <a:gd name="adj2" fmla="val 36937"/>
              <a:gd name="adj3" fmla="val 44449"/>
              <a:gd name="adj4" fmla="val 24719"/>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3" name="右矢印 222"/>
          <p:cNvSpPr/>
          <p:nvPr/>
        </p:nvSpPr>
        <p:spPr>
          <a:xfrm>
            <a:off x="11141607" y="3996969"/>
            <a:ext cx="192072" cy="221562"/>
          </a:xfrm>
          <a:prstGeom prst="rightArrow">
            <a:avLst>
              <a:gd name="adj1" fmla="val 51366"/>
              <a:gd name="adj2" fmla="val 89572"/>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テキスト ボックス 223"/>
          <p:cNvSpPr txBox="1"/>
          <p:nvPr/>
        </p:nvSpPr>
        <p:spPr>
          <a:xfrm>
            <a:off x="10423368" y="4218531"/>
            <a:ext cx="530915" cy="230832"/>
          </a:xfrm>
          <a:prstGeom prst="rect">
            <a:avLst/>
          </a:prstGeom>
          <a:noFill/>
        </p:spPr>
        <p:txBody>
          <a:bodyPr wrap="non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（随時）</a:t>
            </a:r>
          </a:p>
        </p:txBody>
      </p:sp>
      <p:sp>
        <p:nvSpPr>
          <p:cNvPr id="225" name="正方形/長方形 224"/>
          <p:cNvSpPr/>
          <p:nvPr/>
        </p:nvSpPr>
        <p:spPr>
          <a:xfrm>
            <a:off x="11356966" y="3817296"/>
            <a:ext cx="234000" cy="773385"/>
          </a:xfrm>
          <a:prstGeom prst="rect">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18000" bIns="0" rtlCol="0" anchor="ctr" anchorCtr="0">
            <a:noAutofit/>
          </a:bodyPr>
          <a:lstStyle/>
          <a:p>
            <a:pPr>
              <a:lnSpc>
                <a:spcPct val="75000"/>
              </a:lnSpc>
            </a:pPr>
            <a:r>
              <a:rPr kumimoji="1" lang="ja-JP" altLang="en-US" sz="600" b="1" dirty="0">
                <a:solidFill>
                  <a:schemeClr val="tx1"/>
                </a:solidFill>
                <a:latin typeface="HGPｺﾞｼｯｸM" panose="020B0600000000000000" pitchFamily="50" charset="-128"/>
                <a:ea typeface="HGPｺﾞｼｯｸM" panose="020B0600000000000000" pitchFamily="50" charset="-128"/>
              </a:rPr>
              <a:t>　　  　</a:t>
            </a:r>
            <a:r>
              <a:rPr kumimoji="1" lang="ja-JP" altLang="en-US" sz="900" b="1" dirty="0">
                <a:solidFill>
                  <a:schemeClr val="tx1"/>
                </a:solidFill>
                <a:latin typeface="HGPｺﾞｼｯｸM" panose="020B0600000000000000" pitchFamily="50" charset="-128"/>
                <a:ea typeface="HGPｺﾞｼｯｸM" panose="020B0600000000000000" pitchFamily="50" charset="-128"/>
              </a:rPr>
              <a:t>　   の指定</a:t>
            </a:r>
            <a:endParaRPr kumimoji="1" lang="en-US" altLang="ja-JP" sz="900" b="1" dirty="0">
              <a:solidFill>
                <a:schemeClr val="tx1"/>
              </a:solidFill>
              <a:latin typeface="HGPｺﾞｼｯｸM" panose="020B0600000000000000" pitchFamily="50" charset="-128"/>
              <a:ea typeface="HGPｺﾞｼｯｸM" panose="020B0600000000000000" pitchFamily="50" charset="-128"/>
            </a:endParaRPr>
          </a:p>
          <a:p>
            <a:pPr>
              <a:lnSpc>
                <a:spcPct val="75000"/>
              </a:lnSpc>
            </a:pPr>
            <a:r>
              <a:rPr kumimoji="1" lang="ja-JP" altLang="en-US" sz="900" b="1" dirty="0">
                <a:solidFill>
                  <a:schemeClr val="tx1"/>
                </a:solidFill>
                <a:latin typeface="HGPｺﾞｼｯｸM" panose="020B0600000000000000" pitchFamily="50" charset="-128"/>
                <a:ea typeface="HGPｺﾞｼｯｸM" panose="020B0600000000000000" pitchFamily="50" charset="-128"/>
              </a:rPr>
              <a:t> 特定生産緑地</a:t>
            </a:r>
          </a:p>
        </p:txBody>
      </p:sp>
    </p:spTree>
    <p:extLst>
      <p:ext uri="{BB962C8B-B14F-4D97-AF65-F5344CB8AC3E}">
        <p14:creationId xmlns:p14="http://schemas.microsoft.com/office/powerpoint/2010/main" val="19228892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3463</TotalTime>
  <Words>1784</Words>
  <Application>Microsoft Office PowerPoint</Application>
  <PresentationFormat>A3 297x420 mm</PresentationFormat>
  <Paragraphs>216</Paragraphs>
  <Slides>2</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vt:i4>
      </vt:variant>
    </vt:vector>
  </HeadingPairs>
  <TitlesOfParts>
    <vt:vector size="20" baseType="lpstr">
      <vt:lpstr>ＤＦ特太ゴシック体</vt:lpstr>
      <vt:lpstr>ＤＨＰ特太ゴシック体</vt:lpstr>
      <vt:lpstr>HGPｺﾞｼｯｸE</vt:lpstr>
      <vt:lpstr>HGPｺﾞｼｯｸM</vt:lpstr>
      <vt:lpstr>HGP教科書体</vt:lpstr>
      <vt:lpstr>HGP創英角ｺﾞｼｯｸUB</vt:lpstr>
      <vt:lpstr>HGSｺﾞｼｯｸE</vt:lpstr>
      <vt:lpstr>HGS創英角ｺﾞｼｯｸUB</vt:lpstr>
      <vt:lpstr>HGｺﾞｼｯｸM</vt:lpstr>
      <vt:lpstr>HG丸ｺﾞｼｯｸM-PRO</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都市計画課</dc:creator>
  <cp:lastModifiedBy>都市計画課</cp:lastModifiedBy>
  <cp:revision>158</cp:revision>
  <cp:lastPrinted>2020-03-25T05:02:58Z</cp:lastPrinted>
  <dcterms:created xsi:type="dcterms:W3CDTF">2018-04-27T00:57:55Z</dcterms:created>
  <dcterms:modified xsi:type="dcterms:W3CDTF">2021-06-02T04:47:59Z</dcterms:modified>
</cp:coreProperties>
</file>